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813" r:id="rId2"/>
    <p:sldMasterId id="2147483810" r:id="rId3"/>
  </p:sldMasterIdLst>
  <p:notesMasterIdLst>
    <p:notesMasterId r:id="rId54"/>
  </p:notesMasterIdLst>
  <p:handoutMasterIdLst>
    <p:handoutMasterId r:id="rId55"/>
  </p:handoutMasterIdLst>
  <p:sldIdLst>
    <p:sldId id="305" r:id="rId4"/>
    <p:sldId id="309" r:id="rId5"/>
    <p:sldId id="315" r:id="rId6"/>
    <p:sldId id="318" r:id="rId7"/>
    <p:sldId id="336" r:id="rId8"/>
    <p:sldId id="327" r:id="rId9"/>
    <p:sldId id="328" r:id="rId10"/>
    <p:sldId id="330" r:id="rId11"/>
    <p:sldId id="329" r:id="rId12"/>
    <p:sldId id="331" r:id="rId13"/>
    <p:sldId id="332" r:id="rId14"/>
    <p:sldId id="333" r:id="rId15"/>
    <p:sldId id="335" r:id="rId16"/>
    <p:sldId id="324" r:id="rId17"/>
    <p:sldId id="337" r:id="rId18"/>
    <p:sldId id="334" r:id="rId19"/>
    <p:sldId id="338" r:id="rId20"/>
    <p:sldId id="339" r:id="rId21"/>
    <p:sldId id="340" r:id="rId22"/>
    <p:sldId id="348" r:id="rId23"/>
    <p:sldId id="349" r:id="rId24"/>
    <p:sldId id="350" r:id="rId25"/>
    <p:sldId id="325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26" r:id="rId34"/>
    <p:sldId id="365" r:id="rId35"/>
    <p:sldId id="351" r:id="rId36"/>
    <p:sldId id="321" r:id="rId37"/>
    <p:sldId id="366" r:id="rId38"/>
    <p:sldId id="369" r:id="rId39"/>
    <p:sldId id="368" r:id="rId40"/>
    <p:sldId id="367" r:id="rId41"/>
    <p:sldId id="352" r:id="rId42"/>
    <p:sldId id="354" r:id="rId43"/>
    <p:sldId id="355" r:id="rId44"/>
    <p:sldId id="356" r:id="rId45"/>
    <p:sldId id="357" r:id="rId46"/>
    <p:sldId id="353" r:id="rId47"/>
    <p:sldId id="361" r:id="rId48"/>
    <p:sldId id="359" r:id="rId49"/>
    <p:sldId id="360" r:id="rId50"/>
    <p:sldId id="362" r:id="rId51"/>
    <p:sldId id="363" r:id="rId52"/>
    <p:sldId id="364" r:id="rId53"/>
  </p:sldIdLst>
  <p:sldSz cx="9144000" cy="5143500" type="screen16x9"/>
  <p:notesSz cx="6858000" cy="9144000"/>
  <p:defaultTextStyle>
    <a:defPPr>
      <a:defRPr lang="fr-FR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 Capbern" initials="MOU" lastIdx="1" clrIdx="0">
    <p:extLst>
      <p:ext uri="{19B8F6BF-5375-455C-9EA6-DF929625EA0E}">
        <p15:presenceInfo xmlns:p15="http://schemas.microsoft.com/office/powerpoint/2012/main" userId="Anne Capber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70"/>
    <a:srgbClr val="D73526"/>
    <a:srgbClr val="EA560D"/>
    <a:srgbClr val="2C52A0"/>
    <a:srgbClr val="0BBBEF"/>
    <a:srgbClr val="0075BF"/>
    <a:srgbClr val="7B132F"/>
    <a:srgbClr val="343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3"/>
    <p:restoredTop sz="95986"/>
  </p:normalViewPr>
  <p:slideViewPr>
    <p:cSldViewPr snapToGrid="0" snapToObjects="1">
      <p:cViewPr varScale="1">
        <p:scale>
          <a:sx n="158" d="100"/>
          <a:sy n="158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38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B431316-0F41-644A-AA72-FAF1B5AD5C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DCD78E-F50F-804E-89FD-A31BE1CC10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A346B-666B-C94A-8F33-2F4DE82F3FEA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5F8DD4-A8F2-8F48-9375-93C28A4D19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83F9FF-8A1D-3845-BAA4-443BE49A7A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930D4-95EA-5A46-912A-7BA11F8A9E4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3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EEE3-75A3-E941-8A9E-BAC97B2FAA95}" type="datetimeFigureOut">
              <a:rPr lang="fr-FR" smtClean="0"/>
              <a:t>16/06/2022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78F0-3390-D844-9A7D-D38622F921F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482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4.emf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emf"/><Relationship Id="rId11" Type="http://schemas.openxmlformats.org/officeDocument/2006/relationships/image" Target="../media/image28.jpeg"/><Relationship Id="rId5" Type="http://schemas.openxmlformats.org/officeDocument/2006/relationships/image" Target="../media/image23.emf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4" Type="http://schemas.openxmlformats.org/officeDocument/2006/relationships/image" Target="../media/image22.bin"/><Relationship Id="rId9" Type="http://schemas.openxmlformats.org/officeDocument/2006/relationships/image" Target="../media/image26.jpeg"/><Relationship Id="rId14" Type="http://schemas.openxmlformats.org/officeDocument/2006/relationships/image" Target="../media/image31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3.emf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image" Target="../media/image22.bin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24.emf"/><Relationship Id="rId10" Type="http://schemas.openxmlformats.org/officeDocument/2006/relationships/image" Target="../media/image40.jpe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IMG_1750.jpg">
            <a:extLst>
              <a:ext uri="{FF2B5EF4-FFF2-40B4-BE49-F238E27FC236}">
                <a16:creationId xmlns:a16="http://schemas.microsoft.com/office/drawing/2014/main" id="{EAA1830B-8966-E994-3293-01B659BEF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3" r="21591" b="27353"/>
          <a:stretch/>
        </p:blipFill>
        <p:spPr>
          <a:xfrm>
            <a:off x="0" y="2499360"/>
            <a:ext cx="3509129" cy="2644140"/>
          </a:xfrm>
          <a:prstGeom prst="rect">
            <a:avLst/>
          </a:prstGeom>
        </p:spPr>
      </p:pic>
      <p:sp>
        <p:nvSpPr>
          <p:cNvPr id="18" name="Graphique 28">
            <a:extLst>
              <a:ext uri="{FF2B5EF4-FFF2-40B4-BE49-F238E27FC236}">
                <a16:creationId xmlns:a16="http://schemas.microsoft.com/office/drawing/2014/main" id="{EDB7AABD-ED3F-D34D-9878-CAE25C5E7088}"/>
              </a:ext>
            </a:extLst>
          </p:cNvPr>
          <p:cNvSpPr/>
          <p:nvPr userDrawn="1"/>
        </p:nvSpPr>
        <p:spPr>
          <a:xfrm>
            <a:off x="-6034" y="-2766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20" name="Forme libre : forme 33">
            <a:extLst>
              <a:ext uri="{FF2B5EF4-FFF2-40B4-BE49-F238E27FC236}">
                <a16:creationId xmlns:a16="http://schemas.microsoft.com/office/drawing/2014/main" id="{213DB6A1-97EC-EA44-9282-8C441B370DA8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1" name="Forme libre : forme 34">
            <a:extLst>
              <a:ext uri="{FF2B5EF4-FFF2-40B4-BE49-F238E27FC236}">
                <a16:creationId xmlns:a16="http://schemas.microsoft.com/office/drawing/2014/main" id="{A8605C89-E20A-CC4E-AA7D-93A8EA181616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DABCFA6E-01E9-3842-AF65-2BF2729AA95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970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24" name="Espace réservé du texte 16">
            <a:extLst>
              <a:ext uri="{FF2B5EF4-FFF2-40B4-BE49-F238E27FC236}">
                <a16:creationId xmlns:a16="http://schemas.microsoft.com/office/drawing/2014/main" id="{E10B7CEB-1E53-6D47-BD62-BDEA2BD777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sp>
        <p:nvSpPr>
          <p:cNvPr id="14" name="Forme libre : forme 31">
            <a:extLst>
              <a:ext uri="{FF2B5EF4-FFF2-40B4-BE49-F238E27FC236}">
                <a16:creationId xmlns:a16="http://schemas.microsoft.com/office/drawing/2014/main" id="{DC3B1BB1-B6B0-7B43-8A5E-911748179AD0}"/>
              </a:ext>
            </a:extLst>
          </p:cNvPr>
          <p:cNvSpPr/>
          <p:nvPr userDrawn="1"/>
        </p:nvSpPr>
        <p:spPr bwMode="auto">
          <a:xfrm>
            <a:off x="-14967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40048B2-4ACF-8846-8E89-65C4BE631D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11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" y="2527435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1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0" y="1956317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62D06302-3401-2048-B5E3-E96FAC60A06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2C52A0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7367C25-581E-FA4D-B579-CEA6F23169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AF64B3F-0570-7C47-A5C7-08AB1BE26B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DF934EE3-ABE3-A24C-B8D8-E5FD9A4FA530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N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99750"/>
            <a:ext cx="2808876" cy="2542252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1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08457ECD-BFA8-CF4D-BC81-E8DC70126A7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D692F94B-D752-214E-A462-86C3B84116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3CABB54-30C8-C24A-B472-7B8C6947DA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6" name="Forme libre : forme 34">
            <a:extLst>
              <a:ext uri="{FF2B5EF4-FFF2-40B4-BE49-F238E27FC236}">
                <a16:creationId xmlns:a16="http://schemas.microsoft.com/office/drawing/2014/main" id="{89898BCE-7ECD-D846-9A79-1B3C04CED3E8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016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N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59AE3707-8274-5549-9C4B-8D7CCF923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6" y="2571751"/>
            <a:ext cx="3138752" cy="2571750"/>
          </a:xfrm>
          <a:prstGeom prst="rect">
            <a:avLst/>
          </a:prstGeom>
        </p:spPr>
      </p:pic>
      <p:sp>
        <p:nvSpPr>
          <p:cNvPr id="8" name="Graphique 28">
            <a:extLst>
              <a:ext uri="{FF2B5EF4-FFF2-40B4-BE49-F238E27FC236}">
                <a16:creationId xmlns:a16="http://schemas.microsoft.com/office/drawing/2014/main" id="{F86B9A78-2DC5-F648-A449-A43554126389}"/>
              </a:ext>
            </a:extLst>
          </p:cNvPr>
          <p:cNvSpPr/>
          <p:nvPr userDrawn="1"/>
        </p:nvSpPr>
        <p:spPr>
          <a:xfrm>
            <a:off x="-16355" y="1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9" name="Forme libre : forme 31">
            <a:extLst>
              <a:ext uri="{FF2B5EF4-FFF2-40B4-BE49-F238E27FC236}">
                <a16:creationId xmlns:a16="http://schemas.microsoft.com/office/drawing/2014/main" id="{E664AE4C-61FA-2F45-9073-ABDB59F0551F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Forme libre : forme 33">
            <a:extLst>
              <a:ext uri="{FF2B5EF4-FFF2-40B4-BE49-F238E27FC236}">
                <a16:creationId xmlns:a16="http://schemas.microsoft.com/office/drawing/2014/main" id="{050F7130-2253-614A-B69A-E32F220DFF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52F73C25-7390-9A4B-85C0-2E9D17E939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970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1511DE2A-E70D-7A46-B56B-FA06B8C1FE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400FAD1-FA1C-BB40-A2AB-87DC83B90C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7" name="Forme libre : forme 34">
            <a:extLst>
              <a:ext uri="{FF2B5EF4-FFF2-40B4-BE49-F238E27FC236}">
                <a16:creationId xmlns:a16="http://schemas.microsoft.com/office/drawing/2014/main" id="{E123EEC9-746D-B646-9451-9526418B8EA3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33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e libre : forme 24">
            <a:extLst>
              <a:ext uri="{FF2B5EF4-FFF2-40B4-BE49-F238E27FC236}">
                <a16:creationId xmlns:a16="http://schemas.microsoft.com/office/drawing/2014/main" id="{6E4B9FDA-5ED6-0D45-B930-A3494EED1E74}"/>
              </a:ext>
            </a:extLst>
          </p:cNvPr>
          <p:cNvSpPr/>
          <p:nvPr userDrawn="1"/>
        </p:nvSpPr>
        <p:spPr bwMode="auto">
          <a:xfrm>
            <a:off x="8362855" y="-3233"/>
            <a:ext cx="781147" cy="699220"/>
          </a:xfrm>
          <a:custGeom>
            <a:avLst/>
            <a:gdLst>
              <a:gd name="connsiteX0" fmla="*/ 0 w 1041529"/>
              <a:gd name="connsiteY0" fmla="*/ 0 h 932293"/>
              <a:gd name="connsiteX1" fmla="*/ 1041529 w 1041529"/>
              <a:gd name="connsiteY1" fmla="*/ 0 h 932293"/>
              <a:gd name="connsiteX2" fmla="*/ 1041529 w 1041529"/>
              <a:gd name="connsiteY2" fmla="*/ 932293 h 932293"/>
              <a:gd name="connsiteX3" fmla="*/ 247215 w 1041529"/>
              <a:gd name="connsiteY3" fmla="*/ 365726 h 932293"/>
              <a:gd name="connsiteX4" fmla="*/ 28924 w 1041529"/>
              <a:gd name="connsiteY4" fmla="*/ 73526 h 932293"/>
              <a:gd name="connsiteX5" fmla="*/ 0 w 1041529"/>
              <a:gd name="connsiteY5" fmla="*/ 0 h 93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1529" h="932293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7" name="Forme libre : forme 26">
            <a:extLst>
              <a:ext uri="{FF2B5EF4-FFF2-40B4-BE49-F238E27FC236}">
                <a16:creationId xmlns:a16="http://schemas.microsoft.com/office/drawing/2014/main" id="{758AF1DD-E600-7448-8EA2-11A53E085FA7}"/>
              </a:ext>
            </a:extLst>
          </p:cNvPr>
          <p:cNvSpPr/>
          <p:nvPr userDrawn="1"/>
        </p:nvSpPr>
        <p:spPr bwMode="auto">
          <a:xfrm>
            <a:off x="8910764" y="1308565"/>
            <a:ext cx="233237" cy="1094432"/>
          </a:xfrm>
          <a:custGeom>
            <a:avLst/>
            <a:gdLst>
              <a:gd name="connsiteX0" fmla="*/ 0 w 310983"/>
              <a:gd name="connsiteY0" fmla="*/ 0 h 1459242"/>
              <a:gd name="connsiteX1" fmla="*/ 310983 w 310983"/>
              <a:gd name="connsiteY1" fmla="*/ 221829 h 1459242"/>
              <a:gd name="connsiteX2" fmla="*/ 310983 w 310983"/>
              <a:gd name="connsiteY2" fmla="*/ 1459242 h 1459242"/>
              <a:gd name="connsiteX3" fmla="*/ 308757 w 310983"/>
              <a:gd name="connsiteY3" fmla="*/ 1457654 h 1459242"/>
              <a:gd name="connsiteX4" fmla="*/ 0 w 310983"/>
              <a:gd name="connsiteY4" fmla="*/ 771394 h 1459242"/>
              <a:gd name="connsiteX5" fmla="*/ 0 w 310983"/>
              <a:gd name="connsiteY5" fmla="*/ 0 h 145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0983" h="1459242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8" name="Forme libre : forme 12">
            <a:extLst>
              <a:ext uri="{FF2B5EF4-FFF2-40B4-BE49-F238E27FC236}">
                <a16:creationId xmlns:a16="http://schemas.microsoft.com/office/drawing/2014/main" id="{398B027B-E993-5A48-8C38-BD7E6735AB3B}"/>
              </a:ext>
            </a:extLst>
          </p:cNvPr>
          <p:cNvSpPr/>
          <p:nvPr userDrawn="1"/>
        </p:nvSpPr>
        <p:spPr>
          <a:xfrm rot="10800000">
            <a:off x="0" y="62708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D812D5-D3E0-3548-933A-00096B91D472}"/>
              </a:ext>
            </a:extLst>
          </p:cNvPr>
          <p:cNvSpPr/>
          <p:nvPr userDrawn="1"/>
        </p:nvSpPr>
        <p:spPr bwMode="auto">
          <a:xfrm>
            <a:off x="251520" y="141685"/>
            <a:ext cx="8640960" cy="46982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 dirty="0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0AC91637-A718-5546-9A3D-9048487540BB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>
                    <a:lumMod val="65000"/>
                  </a:schemeClr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07003C-99A1-F240-8031-25ECF10A3AC5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ENSEGID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5FAC5C88-73AF-6148-8B82-5C6B5E68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5" name="Espace réservé du contenu 9">
            <a:extLst>
              <a:ext uri="{FF2B5EF4-FFF2-40B4-BE49-F238E27FC236}">
                <a16:creationId xmlns:a16="http://schemas.microsoft.com/office/drawing/2014/main" id="{E074FE39-DB67-DE41-9DAC-4B9DB8C0CF9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371263"/>
            <a:ext cx="7886700" cy="3351212"/>
          </a:xfrm>
          <a:prstGeom prst="rect">
            <a:avLst/>
          </a:prstGeom>
        </p:spPr>
        <p:txBody>
          <a:bodyPr/>
          <a:lstStyle>
            <a:lvl1pPr marL="357188" indent="-350838"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b="1"/>
            </a:lvl1pPr>
            <a:lvl2pPr marL="514337" indent="-171446"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lvl2pPr>
            <a:lvl3pPr marL="857228" indent="-171446"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C6B793F-801D-6647-BDA8-E14ACB0BFAA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70575" y="4629455"/>
            <a:ext cx="689286" cy="20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54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FE5521C-8893-C941-B275-8DB05BA0DFB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79A20B-CBCF-354B-9B2D-7DD566E87B9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2075184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31ED5C-22D3-2644-A2B1-8EA59912A71F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Graphique 23">
            <a:extLst>
              <a:ext uri="{FF2B5EF4-FFF2-40B4-BE49-F238E27FC236}">
                <a16:creationId xmlns:a16="http://schemas.microsoft.com/office/drawing/2014/main" id="{B7CDB21D-3F0C-DB4F-9739-E0907344F17A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6" name="Forme libre : forme 12">
            <a:extLst>
              <a:ext uri="{FF2B5EF4-FFF2-40B4-BE49-F238E27FC236}">
                <a16:creationId xmlns:a16="http://schemas.microsoft.com/office/drawing/2014/main" id="{9B95420D-B663-3248-830D-E7EB74BDCD25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7" name="Forme libre : forme 12">
            <a:extLst>
              <a:ext uri="{FF2B5EF4-FFF2-40B4-BE49-F238E27FC236}">
                <a16:creationId xmlns:a16="http://schemas.microsoft.com/office/drawing/2014/main" id="{C843B07D-02BD-364D-933A-BE4A251DB5AF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8" name="Graphique 23">
            <a:extLst>
              <a:ext uri="{FF2B5EF4-FFF2-40B4-BE49-F238E27FC236}">
                <a16:creationId xmlns:a16="http://schemas.microsoft.com/office/drawing/2014/main" id="{511249DB-563D-A740-B63C-BAE54F1ADE26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9" name="Forme libre : forme 12">
            <a:extLst>
              <a:ext uri="{FF2B5EF4-FFF2-40B4-BE49-F238E27FC236}">
                <a16:creationId xmlns:a16="http://schemas.microsoft.com/office/drawing/2014/main" id="{814A45AD-A882-6346-99FD-CA811B3C3091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6" name="Espace réservé de la date 3">
            <a:extLst>
              <a:ext uri="{FF2B5EF4-FFF2-40B4-BE49-F238E27FC236}">
                <a16:creationId xmlns:a16="http://schemas.microsoft.com/office/drawing/2014/main" id="{AE3F83E4-4478-D648-8ECB-7FDA676B1DE1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04D529D-20B2-9546-BEC7-6A2441E31AC3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2749517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2FE5521C-8893-C941-B275-8DB05BA0DFB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779A20B-CBCF-354B-9B2D-7DD566E87B9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309874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2FA47F0-F10C-7C43-80F8-06F32BB663E6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D559E00-14F0-114B-8F4C-F333B66ECAC5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779876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fonc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2C52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F19DEA51-BED8-9B44-A686-FB027D4FCF0C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51747C-6BF5-5C4D-B6D0-C64438CCD106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25820976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4ECAF7AB-EC06-6940-A999-CECCE75BBAA8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BB73397-B33F-324C-AC06-41E716119412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248825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7A068D51-985B-5F47-B86D-308C1FDEBA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475"/>
          <a:stretch/>
        </p:blipFill>
        <p:spPr>
          <a:xfrm>
            <a:off x="0" y="2581950"/>
            <a:ext cx="3090648" cy="2561543"/>
          </a:xfrm>
          <a:prstGeom prst="rect">
            <a:avLst/>
          </a:prstGeom>
        </p:spPr>
      </p:pic>
      <p:sp>
        <p:nvSpPr>
          <p:cNvPr id="8" name="Graphique 28">
            <a:extLst>
              <a:ext uri="{FF2B5EF4-FFF2-40B4-BE49-F238E27FC236}">
                <a16:creationId xmlns:a16="http://schemas.microsoft.com/office/drawing/2014/main" id="{8F9B4EAC-6AA2-724C-867E-0F102B4A512C}"/>
              </a:ext>
            </a:extLst>
          </p:cNvPr>
          <p:cNvSpPr/>
          <p:nvPr userDrawn="1"/>
        </p:nvSpPr>
        <p:spPr>
          <a:xfrm>
            <a:off x="4111" y="-13815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9" name="Forme libre : forme 31">
            <a:extLst>
              <a:ext uri="{FF2B5EF4-FFF2-40B4-BE49-F238E27FC236}">
                <a16:creationId xmlns:a16="http://schemas.microsoft.com/office/drawing/2014/main" id="{539871A7-AE8E-854B-BB1D-5AF24A5DC101}"/>
              </a:ext>
            </a:extLst>
          </p:cNvPr>
          <p:cNvSpPr/>
          <p:nvPr userDrawn="1"/>
        </p:nvSpPr>
        <p:spPr bwMode="auto">
          <a:xfrm>
            <a:off x="-4520" y="1938159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Forme libre : forme 33">
            <a:extLst>
              <a:ext uri="{FF2B5EF4-FFF2-40B4-BE49-F238E27FC236}">
                <a16:creationId xmlns:a16="http://schemas.microsoft.com/office/drawing/2014/main" id="{434830C9-C0BE-714D-8AA5-BB2BFC3659FC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EC60331-4D6B-F847-9258-F0D3452432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5BF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6" name="Espace réservé du texte 16">
            <a:extLst>
              <a:ext uri="{FF2B5EF4-FFF2-40B4-BE49-F238E27FC236}">
                <a16:creationId xmlns:a16="http://schemas.microsoft.com/office/drawing/2014/main" id="{3ACB62A4-205E-EA46-9A9A-DDD8CFFF46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FD431F9-8640-F442-A806-19EF834AE5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7" name="Forme libre : forme 34">
            <a:extLst>
              <a:ext uri="{FF2B5EF4-FFF2-40B4-BE49-F238E27FC236}">
                <a16:creationId xmlns:a16="http://schemas.microsoft.com/office/drawing/2014/main" id="{54438390-7F68-904C-A7E3-46EF8CB16E42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68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9637235B-BFFB-854B-89AA-E3C03C0241FD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132EC9F-BD56-A144-A2E2-99A4C2C929CD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2819333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192E3B-65E9-E248-83AF-B2C5F89F3DCB}"/>
              </a:ext>
            </a:extLst>
          </p:cNvPr>
          <p:cNvSpPr/>
          <p:nvPr userDrawn="1"/>
        </p:nvSpPr>
        <p:spPr bwMode="auto">
          <a:xfrm>
            <a:off x="1" y="0"/>
            <a:ext cx="9143999" cy="5143500"/>
          </a:xfrm>
          <a:prstGeom prst="rect">
            <a:avLst/>
          </a:pr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Graphique 23">
            <a:extLst>
              <a:ext uri="{FF2B5EF4-FFF2-40B4-BE49-F238E27FC236}">
                <a16:creationId xmlns:a16="http://schemas.microsoft.com/office/drawing/2014/main" id="{B84B5725-AB2B-984D-A40A-2307E7088C66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B0CBA97-B22C-A24C-A41B-497398B8F401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1" name="Forme libre : forme 12">
            <a:extLst>
              <a:ext uri="{FF2B5EF4-FFF2-40B4-BE49-F238E27FC236}">
                <a16:creationId xmlns:a16="http://schemas.microsoft.com/office/drawing/2014/main" id="{1017395C-7AB1-8248-92F5-A7782DB2995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Graphique 23">
            <a:extLst>
              <a:ext uri="{FF2B5EF4-FFF2-40B4-BE49-F238E27FC236}">
                <a16:creationId xmlns:a16="http://schemas.microsoft.com/office/drawing/2014/main" id="{4FDB78C2-14C6-2145-9FB9-B695B1B94EBC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4" name="Forme libre : forme 12">
            <a:extLst>
              <a:ext uri="{FF2B5EF4-FFF2-40B4-BE49-F238E27FC236}">
                <a16:creationId xmlns:a16="http://schemas.microsoft.com/office/drawing/2014/main" id="{CE15ACEC-C2C5-D649-A5CA-F4FB7270D79A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D9A3180D-3203-7243-BC82-B710B1114444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562669-D402-4841-8083-BC530A113C67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/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73459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4EF8B9F-5980-7C4F-B956-72FF085B58C2}"/>
              </a:ext>
            </a:extLst>
          </p:cNvPr>
          <p:cNvSpPr txBox="1">
            <a:spLocks/>
          </p:cNvSpPr>
          <p:nvPr userDrawn="1"/>
        </p:nvSpPr>
        <p:spPr>
          <a:xfrm>
            <a:off x="7379208" y="4888165"/>
            <a:ext cx="1600200" cy="196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685783" rtl="0" eaLnBrk="1" latinLnBrk="0" hangingPunct="1">
              <a:defRPr sz="800" kern="1200">
                <a:solidFill>
                  <a:srgbClr val="002060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r-FR" dirty="0">
                <a:solidFill>
                  <a:schemeClr val="bg1"/>
                </a:solidFill>
              </a:rPr>
              <a:t>//  </a:t>
            </a:r>
            <a:fld id="{18A995EA-4E48-44AF-AC4A-9FDDF5FE50B4}" type="slidenum">
              <a:rPr lang="fr-FR" smtClean="0">
                <a:solidFill>
                  <a:schemeClr val="bg1"/>
                </a:solidFill>
              </a:rPr>
              <a:pPr>
                <a:defRPr/>
              </a:pPr>
              <a:t>‹N°›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FA60FB5-C23D-D84C-97CC-E2E46E954DDA}"/>
              </a:ext>
            </a:extLst>
          </p:cNvPr>
          <p:cNvSpPr txBox="1"/>
          <p:nvPr userDrawn="1"/>
        </p:nvSpPr>
        <p:spPr>
          <a:xfrm>
            <a:off x="159950" y="4877087"/>
            <a:ext cx="31815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i="1" dirty="0">
                <a:solidFill>
                  <a:schemeClr val="bg1">
                    <a:lumMod val="75000"/>
                  </a:schemeClr>
                </a:solidFill>
              </a:rPr>
              <a:t>ENSEGID</a:t>
            </a:r>
          </a:p>
        </p:txBody>
      </p:sp>
    </p:spTree>
    <p:extLst>
      <p:ext uri="{BB962C8B-B14F-4D97-AF65-F5344CB8AC3E}">
        <p14:creationId xmlns:p14="http://schemas.microsoft.com/office/powerpoint/2010/main" val="34683060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1F237FF-6F41-644D-93C9-42106BEA6536}"/>
              </a:ext>
            </a:extLst>
          </p:cNvPr>
          <p:cNvSpPr/>
          <p:nvPr userDrawn="1"/>
        </p:nvSpPr>
        <p:spPr bwMode="auto">
          <a:xfrm>
            <a:off x="0" y="4233557"/>
            <a:ext cx="9144000" cy="9099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 dirty="0">
              <a:latin typeface="Times" pitchFamily="-65" charset="0"/>
              <a:ea typeface="Geneva" pitchFamily="-112" charset="-128"/>
              <a:cs typeface="+mn-cs"/>
            </a:endParaRPr>
          </a:p>
        </p:txBody>
      </p:sp>
      <p:pic>
        <p:nvPicPr>
          <p:cNvPr id="27" name="Image 26" descr="Bordeaux_Metropole_logo_positif_vertical_RVB_02.png">
            <a:extLst>
              <a:ext uri="{FF2B5EF4-FFF2-40B4-BE49-F238E27FC236}">
                <a16:creationId xmlns:a16="http://schemas.microsoft.com/office/drawing/2014/main" id="{E006A10B-3E8E-E249-8D5A-20610C439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660" y="3007505"/>
            <a:ext cx="531382" cy="74357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D95FBFF7-7D8A-054F-8CB6-6E920983FC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06" y="3247592"/>
            <a:ext cx="1047906" cy="45090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F4A9FB8-AE7B-3449-8F55-B6BB989D5C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3"/>
          <a:stretch/>
        </p:blipFill>
        <p:spPr>
          <a:xfrm>
            <a:off x="1137684" y="6646715"/>
            <a:ext cx="7920000" cy="115587"/>
          </a:xfrm>
          <a:prstGeom prst="rect">
            <a:avLst/>
          </a:prstGeom>
          <a:solidFill>
            <a:srgbClr val="DF4F4C"/>
          </a:solidFill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55CB915E-0926-C84A-B81D-F52994AA9F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69" t="20614" b="35720"/>
          <a:stretch/>
        </p:blipFill>
        <p:spPr>
          <a:xfrm>
            <a:off x="2634280" y="3120528"/>
            <a:ext cx="1058541" cy="78120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134D4FA-5794-A44D-A71A-560C8E7BA6D7}"/>
              </a:ext>
            </a:extLst>
          </p:cNvPr>
          <p:cNvSpPr/>
          <p:nvPr userDrawn="1"/>
        </p:nvSpPr>
        <p:spPr bwMode="auto">
          <a:xfrm>
            <a:off x="-8603" y="-98093"/>
            <a:ext cx="9144000" cy="27116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 dirty="0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AA8EB2D-0271-374C-8534-29071E4B776D}"/>
              </a:ext>
            </a:extLst>
          </p:cNvPr>
          <p:cNvSpPr txBox="1"/>
          <p:nvPr userDrawn="1"/>
        </p:nvSpPr>
        <p:spPr>
          <a:xfrm rot="16200000">
            <a:off x="7149101" y="2220168"/>
            <a:ext cx="3780233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© Bordeaux INP, ©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Fotolia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, ©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,   © Noun Project, © Alexis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Cheziere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97A56C8-889A-B949-8A73-9674E6CB1D1E}"/>
              </a:ext>
            </a:extLst>
          </p:cNvPr>
          <p:cNvSpPr txBox="1"/>
          <p:nvPr userDrawn="1"/>
        </p:nvSpPr>
        <p:spPr>
          <a:xfrm>
            <a:off x="8603" y="1952647"/>
            <a:ext cx="9101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spc="100" dirty="0">
                <a:solidFill>
                  <a:srgbClr val="2A2E46"/>
                </a:solidFill>
              </a:rPr>
              <a:t>Merci pour votre attention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5EB46D9-9152-FD4F-8BE7-1C3460ACBB1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60528" y="754031"/>
            <a:ext cx="2622944" cy="76445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5939FB2-0DB2-5146-A168-87687CC29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21" t="25175" r="8981" b="24298"/>
          <a:stretch/>
        </p:blipFill>
        <p:spPr>
          <a:xfrm>
            <a:off x="491708" y="4526213"/>
            <a:ext cx="511965" cy="31431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2825C1D-2E19-0B48-BD31-19B98762250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26001" y="4567301"/>
            <a:ext cx="695503" cy="26349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9DE717A7-B821-1442-8D6F-4731C813389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4982" y="4625627"/>
            <a:ext cx="727714" cy="19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5B934CC-CEC6-804B-B5D0-42BB263B0C8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2686" y="4571627"/>
            <a:ext cx="763890" cy="3060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E3A6E5F5-59DB-9D40-922E-C01A2956AB3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904" y="4583127"/>
            <a:ext cx="753125" cy="2736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7A59530-D156-944E-9C37-260BEBB4CE3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620" y="4418948"/>
            <a:ext cx="387139" cy="54720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D05C5609-D92B-0B4D-9C31-64F3153A616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735" y="4497136"/>
            <a:ext cx="395418" cy="39541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5341474F-63DD-6849-A96F-44CB0239050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2522" y="4646772"/>
            <a:ext cx="600705" cy="20995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6087EDA-1BAE-E147-AC84-7052B237301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9721" y="4553239"/>
            <a:ext cx="360000" cy="360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7BC1C42-51F1-D942-82BA-8EFF83B5E95B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2084" y="4686827"/>
            <a:ext cx="516912" cy="13680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9D04AFE2-2EBB-7540-9CC1-0E746F847C57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633" y="4535627"/>
            <a:ext cx="469647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83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établiss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CA2625D-9E03-434C-AAFC-CA9C7CCBFE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23"/>
          <a:stretch/>
        </p:blipFill>
        <p:spPr>
          <a:xfrm>
            <a:off x="1137684" y="6646715"/>
            <a:ext cx="7920000" cy="115587"/>
          </a:xfrm>
          <a:prstGeom prst="rect">
            <a:avLst/>
          </a:prstGeom>
          <a:solidFill>
            <a:srgbClr val="DF4F4C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57FF41-5066-9F41-8BA1-FA32D4314E3C}"/>
              </a:ext>
            </a:extLst>
          </p:cNvPr>
          <p:cNvSpPr/>
          <p:nvPr userDrawn="1"/>
        </p:nvSpPr>
        <p:spPr bwMode="auto">
          <a:xfrm>
            <a:off x="-8603" y="-98093"/>
            <a:ext cx="9144000" cy="27116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12700" dir="2700000" algn="tl" rotWithShape="0">
              <a:prstClr val="black">
                <a:alpha val="75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fr-FR" sz="1013" dirty="0">
              <a:latin typeface="Times" pitchFamily="-65" charset="0"/>
              <a:ea typeface="Geneva" pitchFamily="-112" charset="-128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FB4639A-08F9-5F4A-8240-C6F38829A78D}"/>
              </a:ext>
            </a:extLst>
          </p:cNvPr>
          <p:cNvSpPr txBox="1"/>
          <p:nvPr userDrawn="1"/>
        </p:nvSpPr>
        <p:spPr>
          <a:xfrm>
            <a:off x="8603" y="1952647"/>
            <a:ext cx="9101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spc="100" dirty="0">
                <a:solidFill>
                  <a:srgbClr val="2A2E46"/>
                </a:solidFill>
              </a:rPr>
              <a:t>Merci pour votre attention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7E13E6D-9B57-5546-A647-9843FA12E2DE}"/>
              </a:ext>
            </a:extLst>
          </p:cNvPr>
          <p:cNvSpPr txBox="1"/>
          <p:nvPr userDrawn="1"/>
        </p:nvSpPr>
        <p:spPr>
          <a:xfrm>
            <a:off x="0" y="4873092"/>
            <a:ext cx="9143999" cy="1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© Bordeaux INP, ©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Fotolia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, ©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shutterstock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, © Noun Project, © Alexis </a:t>
            </a:r>
            <a:r>
              <a:rPr lang="fr-FR" sz="650" dirty="0" err="1">
                <a:solidFill>
                  <a:schemeClr val="bg1">
                    <a:lumMod val="75000"/>
                  </a:schemeClr>
                </a:solidFill>
              </a:rPr>
              <a:t>Cheziere</a:t>
            </a:r>
            <a:r>
              <a:rPr lang="fr-FR" sz="65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7A03B39-98F2-E945-9FC6-F90FE44B22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69" t="20614" b="35720"/>
          <a:stretch/>
        </p:blipFill>
        <p:spPr>
          <a:xfrm>
            <a:off x="917575" y="494058"/>
            <a:ext cx="1216025" cy="8974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0B79BCC-5807-1E47-A394-E61061902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3664" y="584510"/>
            <a:ext cx="971773" cy="57569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E591DAEE-0400-7547-BFA7-411A63D15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21" t="25175" r="8981" b="24298"/>
          <a:stretch/>
        </p:blipFill>
        <p:spPr>
          <a:xfrm>
            <a:off x="998821" y="3137734"/>
            <a:ext cx="421459" cy="25875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D99AC87-B739-CD46-818A-642BD6621E4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126" y="3188171"/>
            <a:ext cx="749393" cy="234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2B6627C-0965-8F4A-8C32-292FF4B8F15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463" y="3174842"/>
            <a:ext cx="949451" cy="2772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793D7F2-EB54-FD44-AF60-E6331AD3B83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126" y="3869836"/>
            <a:ext cx="891771" cy="24480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8BF07EC-9125-4C44-A691-33D67EC03D4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980" y="3869215"/>
            <a:ext cx="998207" cy="2772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D0E7016-2CCC-1E47-A68E-681D5074C2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733" y="3877268"/>
            <a:ext cx="957895" cy="252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4DE37EA-0FAB-274F-B4B6-94064022C49B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821" y="3890815"/>
            <a:ext cx="878429" cy="234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90D078F-5062-374D-90CA-88B90D6F060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980" y="3181686"/>
            <a:ext cx="914603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9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ge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E615151-1705-8348-BC0D-BDC3E37E2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6" y="2571750"/>
            <a:ext cx="3412133" cy="2571750"/>
          </a:xfrm>
          <a:prstGeom prst="rect">
            <a:avLst/>
          </a:prstGeom>
        </p:spPr>
      </p:pic>
      <p:sp>
        <p:nvSpPr>
          <p:cNvPr id="15" name="Graphique 28">
            <a:extLst>
              <a:ext uri="{FF2B5EF4-FFF2-40B4-BE49-F238E27FC236}">
                <a16:creationId xmlns:a16="http://schemas.microsoft.com/office/drawing/2014/main" id="{8540991D-7843-AC4E-9A02-E9EDD541E474}"/>
              </a:ext>
            </a:extLst>
          </p:cNvPr>
          <p:cNvSpPr/>
          <p:nvPr userDrawn="1"/>
        </p:nvSpPr>
        <p:spPr>
          <a:xfrm>
            <a:off x="-8735" y="1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16" name="Forme libre : forme 12">
            <a:extLst>
              <a:ext uri="{FF2B5EF4-FFF2-40B4-BE49-F238E27FC236}">
                <a16:creationId xmlns:a16="http://schemas.microsoft.com/office/drawing/2014/main" id="{73480E6F-52F3-1345-8D73-B5FC2B51C9EE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D7352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7" name="Forme libre : forme 13">
            <a:extLst>
              <a:ext uri="{FF2B5EF4-FFF2-40B4-BE49-F238E27FC236}">
                <a16:creationId xmlns:a16="http://schemas.microsoft.com/office/drawing/2014/main" id="{741DE8C8-60DB-4341-A6C2-BF1C91A68ADC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A5996F5-B331-D34B-9AF6-4DEB506A943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D73526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17E55789-38A2-4949-BE11-83F6F61780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9E09FF1-0F52-944A-BDF0-C5D0BE1C3D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20" name="Forme libre : forme 34">
            <a:extLst>
              <a:ext uri="{FF2B5EF4-FFF2-40B4-BE49-F238E27FC236}">
                <a16:creationId xmlns:a16="http://schemas.microsoft.com/office/drawing/2014/main" id="{FDB9EDA2-3202-5240-ACB9-850F113FE985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52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679" y="2517747"/>
            <a:ext cx="2926285" cy="2616638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64FC5EB2-1D56-FD41-A69B-5C44C41B77E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8623D993-A9A7-B24B-B241-CAA1C610E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92A4FD-13D8-5945-87D6-365F3D403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6" name="Forme libre : forme 34">
            <a:extLst>
              <a:ext uri="{FF2B5EF4-FFF2-40B4-BE49-F238E27FC236}">
                <a16:creationId xmlns:a16="http://schemas.microsoft.com/office/drawing/2014/main" id="{DF2B84BF-28B6-F648-96C2-DAD81B4A4F46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90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DBDBF8E-A802-BC46-9D28-F1390D43E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7" y="2582376"/>
            <a:ext cx="4487115" cy="2567070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E22008DB-6A5E-6A49-9F29-18395B6186CD}"/>
              </a:ext>
            </a:extLst>
          </p:cNvPr>
          <p:cNvSpPr/>
          <p:nvPr userDrawn="1"/>
        </p:nvSpPr>
        <p:spPr>
          <a:xfrm>
            <a:off x="10021" y="100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A0E76011-062A-024A-8AD7-1963AF4FC98C}"/>
              </a:ext>
            </a:extLst>
          </p:cNvPr>
          <p:cNvSpPr/>
          <p:nvPr userDrawn="1"/>
        </p:nvSpPr>
        <p:spPr bwMode="auto">
          <a:xfrm>
            <a:off x="-139" y="1957368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D9867F6C-BF08-B446-89A2-8247C30B5E8A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7FA6B768-3BCF-3943-8124-F71829CBE8F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970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AACBA9B-055B-FF45-A353-6448C93F7B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FC072F4-5DC1-2A43-832C-4B9D990E68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4601855B-2ADA-664D-BAEE-BE389F448D33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80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4" y="2508121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-10159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AE681831-5C84-E647-B02D-8EB32D0F52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7B132F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880479EB-6D5F-9F45-B94B-8C2EE10DA3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74CFA16-A1F4-4C4A-8514-2CDE102902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9" name="Forme libre : forme 34">
            <a:extLst>
              <a:ext uri="{FF2B5EF4-FFF2-40B4-BE49-F238E27FC236}">
                <a16:creationId xmlns:a16="http://schemas.microsoft.com/office/drawing/2014/main" id="{64503801-9D49-3648-B2BC-BCDB3CD7542A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116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eu moyen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8D222AE-2803-6347-BC76-13F87689C2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46" y="2508121"/>
            <a:ext cx="2888940" cy="2625755"/>
          </a:xfrm>
          <a:prstGeom prst="rect">
            <a:avLst/>
          </a:prstGeom>
        </p:spPr>
      </p:pic>
      <p:sp>
        <p:nvSpPr>
          <p:cNvPr id="9" name="Graphique 28">
            <a:extLst>
              <a:ext uri="{FF2B5EF4-FFF2-40B4-BE49-F238E27FC236}">
                <a16:creationId xmlns:a16="http://schemas.microsoft.com/office/drawing/2014/main" id="{330D872B-EC43-8846-AFBB-3969004958C3}"/>
              </a:ext>
            </a:extLst>
          </p:cNvPr>
          <p:cNvSpPr/>
          <p:nvPr userDrawn="1"/>
        </p:nvSpPr>
        <p:spPr>
          <a:xfrm>
            <a:off x="-10159" y="-11022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8AEDD08B-2EF2-C649-B6C3-E73CA354A6A9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0075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1" name="Forme libre : forme 13">
            <a:extLst>
              <a:ext uri="{FF2B5EF4-FFF2-40B4-BE49-F238E27FC236}">
                <a16:creationId xmlns:a16="http://schemas.microsoft.com/office/drawing/2014/main" id="{3EA3F0AB-CF8C-C641-B507-27C2E9355BE4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908D3290-54DB-5248-B5A0-8CE807BEBF1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0075BF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694B7EB-C561-5140-86AD-5029974733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CFA8DBE-A2B2-7543-8D95-544C94BFB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8" name="Forme libre : forme 34">
            <a:extLst>
              <a:ext uri="{FF2B5EF4-FFF2-40B4-BE49-F238E27FC236}">
                <a16:creationId xmlns:a16="http://schemas.microsoft.com/office/drawing/2014/main" id="{8CCFED99-48E6-3343-85E0-DC01D52B0738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7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2375"/>
            <a:ext cx="2791020" cy="2030141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EA560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37A9E0D-26BF-7B40-AF84-29C74A20BCF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500">
                <a:solidFill>
                  <a:srgbClr val="EA560D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5" name="Espace réservé du texte 16">
            <a:extLst>
              <a:ext uri="{FF2B5EF4-FFF2-40B4-BE49-F238E27FC236}">
                <a16:creationId xmlns:a16="http://schemas.microsoft.com/office/drawing/2014/main" id="{F85A6D97-77E7-0943-B649-EAD2D4F5D2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AB56EEF-3F34-BA4D-AE09-34F54A2BD8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6" name="Forme libre : forme 34">
            <a:extLst>
              <a:ext uri="{FF2B5EF4-FFF2-40B4-BE49-F238E27FC236}">
                <a16:creationId xmlns:a16="http://schemas.microsoft.com/office/drawing/2014/main" id="{5B4D3775-0466-7041-9E9A-D851D583689A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80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rdeaux N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CFAE37-8DF5-774A-95DF-C6B836BD1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735" y="2618375"/>
            <a:ext cx="2791020" cy="2534141"/>
          </a:xfrm>
          <a:prstGeom prst="rect">
            <a:avLst/>
          </a:prstGeom>
        </p:spPr>
      </p:pic>
      <p:sp>
        <p:nvSpPr>
          <p:cNvPr id="7" name="Graphique 28">
            <a:extLst>
              <a:ext uri="{FF2B5EF4-FFF2-40B4-BE49-F238E27FC236}">
                <a16:creationId xmlns:a16="http://schemas.microsoft.com/office/drawing/2014/main" id="{D72A96EE-31D1-4B48-B349-BE81F25B66FC}"/>
              </a:ext>
            </a:extLst>
          </p:cNvPr>
          <p:cNvSpPr/>
          <p:nvPr userDrawn="1"/>
        </p:nvSpPr>
        <p:spPr>
          <a:xfrm>
            <a:off x="-8735" y="-10134"/>
            <a:ext cx="6867525" cy="5153025"/>
          </a:xfrm>
          <a:custGeom>
            <a:avLst/>
            <a:gdLst>
              <a:gd name="connsiteX0" fmla="*/ 9525 w 9156700"/>
              <a:gd name="connsiteY0" fmla="*/ 9525 h 6870700"/>
              <a:gd name="connsiteX1" fmla="*/ 9525 w 9156700"/>
              <a:gd name="connsiteY1" fmla="*/ 3473069 h 6870700"/>
              <a:gd name="connsiteX2" fmla="*/ 3039110 w 9156700"/>
              <a:gd name="connsiteY2" fmla="*/ 5634101 h 6870700"/>
              <a:gd name="connsiteX3" fmla="*/ 3739388 w 9156700"/>
              <a:gd name="connsiteY3" fmla="*/ 6867525 h 6870700"/>
              <a:gd name="connsiteX4" fmla="*/ 9153525 w 9156700"/>
              <a:gd name="connsiteY4" fmla="*/ 6867525 h 6870700"/>
              <a:gd name="connsiteX5" fmla="*/ 9153525 w 9156700"/>
              <a:gd name="connsiteY5" fmla="*/ 9525 h 6870700"/>
              <a:gd name="connsiteX6" fmla="*/ 9525 w 9156700"/>
              <a:gd name="connsiteY6" fmla="*/ 9525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700" h="6870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 dirty="0"/>
          </a:p>
        </p:txBody>
      </p:sp>
      <p:sp>
        <p:nvSpPr>
          <p:cNvPr id="8" name="Forme libre : forme 18">
            <a:extLst>
              <a:ext uri="{FF2B5EF4-FFF2-40B4-BE49-F238E27FC236}">
                <a16:creationId xmlns:a16="http://schemas.microsoft.com/office/drawing/2014/main" id="{485EF9AD-6FE3-654E-A718-9FB20FE335F4}"/>
              </a:ext>
            </a:extLst>
          </p:cNvPr>
          <p:cNvSpPr/>
          <p:nvPr userDrawn="1"/>
        </p:nvSpPr>
        <p:spPr bwMode="auto">
          <a:xfrm>
            <a:off x="1" y="1961224"/>
            <a:ext cx="994592" cy="1230865"/>
          </a:xfrm>
          <a:custGeom>
            <a:avLst/>
            <a:gdLst>
              <a:gd name="connsiteX0" fmla="*/ 0 w 1326123"/>
              <a:gd name="connsiteY0" fmla="*/ 0 h 1641153"/>
              <a:gd name="connsiteX1" fmla="*/ 1152632 w 1326123"/>
              <a:gd name="connsiteY1" fmla="*/ 822191 h 1641153"/>
              <a:gd name="connsiteX2" fmla="*/ 1326123 w 1326123"/>
              <a:gd name="connsiteY2" fmla="*/ 1207706 h 1641153"/>
              <a:gd name="connsiteX3" fmla="*/ 1326123 w 1326123"/>
              <a:gd name="connsiteY3" fmla="*/ 1641153 h 1641153"/>
              <a:gd name="connsiteX4" fmla="*/ 0 w 1326123"/>
              <a:gd name="connsiteY4" fmla="*/ 695259 h 1641153"/>
              <a:gd name="connsiteX5" fmla="*/ 0 w 1326123"/>
              <a:gd name="connsiteY5" fmla="*/ 0 h 164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6123" h="164115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7B132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9" name="Forme libre : forme 19">
            <a:extLst>
              <a:ext uri="{FF2B5EF4-FFF2-40B4-BE49-F238E27FC236}">
                <a16:creationId xmlns:a16="http://schemas.microsoft.com/office/drawing/2014/main" id="{AC630809-85A4-6344-A27F-E5783A840E2B}"/>
              </a:ext>
            </a:extLst>
          </p:cNvPr>
          <p:cNvSpPr/>
          <p:nvPr userDrawn="1"/>
        </p:nvSpPr>
        <p:spPr bwMode="auto">
          <a:xfrm>
            <a:off x="7720211" y="1"/>
            <a:ext cx="1420888" cy="1278385"/>
          </a:xfrm>
          <a:custGeom>
            <a:avLst/>
            <a:gdLst>
              <a:gd name="connsiteX0" fmla="*/ 0 w 1894517"/>
              <a:gd name="connsiteY0" fmla="*/ 0 h 1704513"/>
              <a:gd name="connsiteX1" fmla="*/ 1239603 w 1894517"/>
              <a:gd name="connsiteY1" fmla="*/ 0 h 1704513"/>
              <a:gd name="connsiteX2" fmla="*/ 1894517 w 1894517"/>
              <a:gd name="connsiteY2" fmla="*/ 467161 h 1704513"/>
              <a:gd name="connsiteX3" fmla="*/ 1894517 w 1894517"/>
              <a:gd name="connsiteY3" fmla="*/ 1704513 h 1704513"/>
              <a:gd name="connsiteX4" fmla="*/ 298591 w 1894517"/>
              <a:gd name="connsiteY4" fmla="*/ 566174 h 1704513"/>
              <a:gd name="connsiteX5" fmla="*/ 14110 w 1894517"/>
              <a:gd name="connsiteY5" fmla="*/ 78637 h 1704513"/>
              <a:gd name="connsiteX6" fmla="*/ 0 w 1894517"/>
              <a:gd name="connsiteY6" fmla="*/ 0 h 170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4517" h="1704513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DE7CB-C2AB-714E-A980-B0F7D1A8BE8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1027113"/>
            <a:ext cx="5019675" cy="65432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500">
                <a:solidFill>
                  <a:srgbClr val="7B132F"/>
                </a:solidFill>
              </a:defRPr>
            </a:lvl1pPr>
          </a:lstStyle>
          <a:p>
            <a:pPr lvl="0"/>
            <a:r>
              <a:rPr lang="fr-FR" dirty="0"/>
              <a:t>Ligne de titre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DE0D1FC-1773-694E-B1C6-89AB3643E2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960563"/>
            <a:ext cx="5019675" cy="1527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</a:lstStyle>
          <a:p>
            <a:pPr lvl="0"/>
            <a:r>
              <a:rPr lang="fr-FR" dirty="0"/>
              <a:t>Ligne de sous-titre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A2C2A9-B2FA-804F-BA41-5434046A43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5094" y="4398071"/>
            <a:ext cx="2009944" cy="585795"/>
          </a:xfrm>
          <a:prstGeom prst="rect">
            <a:avLst/>
          </a:prstGeom>
        </p:spPr>
      </p:pic>
      <p:sp>
        <p:nvSpPr>
          <p:cNvPr id="14" name="Forme libre : forme 34">
            <a:extLst>
              <a:ext uri="{FF2B5EF4-FFF2-40B4-BE49-F238E27FC236}">
                <a16:creationId xmlns:a16="http://schemas.microsoft.com/office/drawing/2014/main" id="{D8A26912-7A6A-7447-B2A2-6F92E3699C7D}"/>
              </a:ext>
            </a:extLst>
          </p:cNvPr>
          <p:cNvSpPr/>
          <p:nvPr userDrawn="1"/>
        </p:nvSpPr>
        <p:spPr bwMode="auto">
          <a:xfrm>
            <a:off x="7983910" y="504952"/>
            <a:ext cx="1157189" cy="1176482"/>
          </a:xfrm>
          <a:custGeom>
            <a:avLst/>
            <a:gdLst>
              <a:gd name="connsiteX0" fmla="*/ 0 w 1542918"/>
              <a:gd name="connsiteY0" fmla="*/ 0 h 1568643"/>
              <a:gd name="connsiteX1" fmla="*/ 1542918 w 1542918"/>
              <a:gd name="connsiteY1" fmla="*/ 1100589 h 1568643"/>
              <a:gd name="connsiteX2" fmla="*/ 1542918 w 1542918"/>
              <a:gd name="connsiteY2" fmla="*/ 1568643 h 1568643"/>
              <a:gd name="connsiteX3" fmla="*/ 116802 w 1542918"/>
              <a:gd name="connsiteY3" fmla="*/ 551425 h 1568643"/>
              <a:gd name="connsiteX4" fmla="*/ 0 w 1542918"/>
              <a:gd name="connsiteY4" fmla="*/ 291815 h 1568643"/>
              <a:gd name="connsiteX5" fmla="*/ 0 w 1542918"/>
              <a:gd name="connsiteY5" fmla="*/ 0 h 15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918" h="1568643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0079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406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que 23">
            <a:extLst>
              <a:ext uri="{FF2B5EF4-FFF2-40B4-BE49-F238E27FC236}">
                <a16:creationId xmlns:a16="http://schemas.microsoft.com/office/drawing/2014/main" id="{A824AD63-B3F8-C24C-AA9D-23F8CEE3BCF3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7" name="Forme libre : forme 12">
            <a:extLst>
              <a:ext uri="{FF2B5EF4-FFF2-40B4-BE49-F238E27FC236}">
                <a16:creationId xmlns:a16="http://schemas.microsoft.com/office/drawing/2014/main" id="{FC7F5AAD-E10A-8646-9815-2231FDE63FF8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8" name="Forme libre : forme 12">
            <a:extLst>
              <a:ext uri="{FF2B5EF4-FFF2-40B4-BE49-F238E27FC236}">
                <a16:creationId xmlns:a16="http://schemas.microsoft.com/office/drawing/2014/main" id="{A3AD30ED-4113-F949-9492-753B9BC61F69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9" name="Graphique 23">
            <a:extLst>
              <a:ext uri="{FF2B5EF4-FFF2-40B4-BE49-F238E27FC236}">
                <a16:creationId xmlns:a16="http://schemas.microsoft.com/office/drawing/2014/main" id="{A3AB7D67-57A5-724F-A7C7-A68D2075A474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20" name="Forme libre : forme 12">
            <a:extLst>
              <a:ext uri="{FF2B5EF4-FFF2-40B4-BE49-F238E27FC236}">
                <a16:creationId xmlns:a16="http://schemas.microsoft.com/office/drawing/2014/main" id="{C3C69F43-B737-5E48-89C8-CCFFAE3F330D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8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658" r:id="rId7"/>
    <p:sldLayoutId id="2147483755" r:id="rId8"/>
    <p:sldLayoutId id="2147483754" r:id="rId9"/>
    <p:sldLayoutId id="2147483659" r:id="rId10"/>
    <p:sldLayoutId id="2147483660" r:id="rId11"/>
    <p:sldLayoutId id="2147483804" r:id="rId12"/>
    <p:sldLayoutId id="2147483829" r:id="rId13"/>
    <p:sldLayoutId id="2147483830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que 23">
            <a:extLst>
              <a:ext uri="{FF2B5EF4-FFF2-40B4-BE49-F238E27FC236}">
                <a16:creationId xmlns:a16="http://schemas.microsoft.com/office/drawing/2014/main" id="{5B6E28FE-4877-484C-853D-98C4E92CD22F}"/>
              </a:ext>
            </a:extLst>
          </p:cNvPr>
          <p:cNvSpPr/>
          <p:nvPr userDrawn="1"/>
        </p:nvSpPr>
        <p:spPr>
          <a:xfrm>
            <a:off x="6604372" y="308971"/>
            <a:ext cx="2243077" cy="2195011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9" name="Forme libre : forme 12">
            <a:extLst>
              <a:ext uri="{FF2B5EF4-FFF2-40B4-BE49-F238E27FC236}">
                <a16:creationId xmlns:a16="http://schemas.microsoft.com/office/drawing/2014/main" id="{5AE10A13-BA63-464F-9026-A0B407D8E439}"/>
              </a:ext>
            </a:extLst>
          </p:cNvPr>
          <p:cNvSpPr/>
          <p:nvPr userDrawn="1"/>
        </p:nvSpPr>
        <p:spPr>
          <a:xfrm>
            <a:off x="7706350" y="2571751"/>
            <a:ext cx="1428512" cy="1946995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 dirty="0">
              <a:solidFill>
                <a:srgbClr val="003366"/>
              </a:solidFill>
            </a:endParaRPr>
          </a:p>
        </p:txBody>
      </p:sp>
      <p:sp>
        <p:nvSpPr>
          <p:cNvPr id="10" name="Forme libre : forme 12">
            <a:extLst>
              <a:ext uri="{FF2B5EF4-FFF2-40B4-BE49-F238E27FC236}">
                <a16:creationId xmlns:a16="http://schemas.microsoft.com/office/drawing/2014/main" id="{C28FE237-A8BE-224F-AE10-A9D483AC826A}"/>
              </a:ext>
            </a:extLst>
          </p:cNvPr>
          <p:cNvSpPr/>
          <p:nvPr userDrawn="1"/>
        </p:nvSpPr>
        <p:spPr>
          <a:xfrm>
            <a:off x="8602552" y="1037493"/>
            <a:ext cx="541448" cy="737968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1" name="Graphique 23">
            <a:extLst>
              <a:ext uri="{FF2B5EF4-FFF2-40B4-BE49-F238E27FC236}">
                <a16:creationId xmlns:a16="http://schemas.microsoft.com/office/drawing/2014/main" id="{DED75FEA-3F2C-5D4C-B1BF-AE950BB5D716}"/>
              </a:ext>
            </a:extLst>
          </p:cNvPr>
          <p:cNvSpPr/>
          <p:nvPr userDrawn="1"/>
        </p:nvSpPr>
        <p:spPr>
          <a:xfrm>
            <a:off x="6354199" y="3340090"/>
            <a:ext cx="994592" cy="973280"/>
          </a:xfrm>
          <a:custGeom>
            <a:avLst/>
            <a:gdLst>
              <a:gd name="connsiteX0" fmla="*/ 2492026 w 2667000"/>
              <a:gd name="connsiteY0" fmla="*/ 1779651 h 2609850"/>
              <a:gd name="connsiteX1" fmla="*/ 2667857 w 2667000"/>
              <a:gd name="connsiteY1" fmla="*/ 2170367 h 2609850"/>
              <a:gd name="connsiteX2" fmla="*/ 2667857 w 2667000"/>
              <a:gd name="connsiteY2" fmla="*/ 2609660 h 2609850"/>
              <a:gd name="connsiteX3" fmla="*/ 182975 w 2667000"/>
              <a:gd name="connsiteY3" fmla="*/ 837248 h 2609850"/>
              <a:gd name="connsiteX4" fmla="*/ 7144 w 2667000"/>
              <a:gd name="connsiteY4" fmla="*/ 446437 h 2609850"/>
              <a:gd name="connsiteX5" fmla="*/ 7144 w 2667000"/>
              <a:gd name="connsiteY5" fmla="*/ 7144 h 2609850"/>
              <a:gd name="connsiteX6" fmla="*/ 2492026 w 2667000"/>
              <a:gd name="connsiteY6" fmla="*/ 1779651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7000" h="2609850">
                <a:moveTo>
                  <a:pt x="2492026" y="1779651"/>
                </a:moveTo>
                <a:cubicBezTo>
                  <a:pt x="2589181" y="1848898"/>
                  <a:pt x="2667857" y="2023872"/>
                  <a:pt x="2667857" y="2170367"/>
                </a:cubicBezTo>
                <a:lnTo>
                  <a:pt x="2667857" y="2609660"/>
                </a:lnTo>
                <a:lnTo>
                  <a:pt x="182975" y="837248"/>
                </a:lnTo>
                <a:cubicBezTo>
                  <a:pt x="85916" y="768001"/>
                  <a:pt x="7144" y="593027"/>
                  <a:pt x="7144" y="446437"/>
                </a:cubicBezTo>
                <a:lnTo>
                  <a:pt x="7144" y="7144"/>
                </a:lnTo>
                <a:lnTo>
                  <a:pt x="2492026" y="1779651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013">
              <a:solidFill>
                <a:srgbClr val="003366"/>
              </a:solidFill>
            </a:endParaRPr>
          </a:p>
        </p:txBody>
      </p:sp>
      <p:sp>
        <p:nvSpPr>
          <p:cNvPr id="12" name="Forme libre : forme 12">
            <a:extLst>
              <a:ext uri="{FF2B5EF4-FFF2-40B4-BE49-F238E27FC236}">
                <a16:creationId xmlns:a16="http://schemas.microsoft.com/office/drawing/2014/main" id="{92CB0E94-BBF2-2443-AC60-8846F94CF8D5}"/>
              </a:ext>
            </a:extLst>
          </p:cNvPr>
          <p:cNvSpPr/>
          <p:nvPr userDrawn="1"/>
        </p:nvSpPr>
        <p:spPr>
          <a:xfrm rot="10800000">
            <a:off x="0" y="65943"/>
            <a:ext cx="467544" cy="637240"/>
          </a:xfrm>
          <a:custGeom>
            <a:avLst/>
            <a:gdLst>
              <a:gd name="connsiteX0" fmla="*/ 0 w 1904683"/>
              <a:gd name="connsiteY0" fmla="*/ 0 h 2595993"/>
              <a:gd name="connsiteX1" fmla="*/ 1904683 w 1904683"/>
              <a:gd name="connsiteY1" fmla="*/ 1358641 h 2595993"/>
              <a:gd name="connsiteX2" fmla="*/ 1904683 w 1904683"/>
              <a:gd name="connsiteY2" fmla="*/ 2595993 h 2595993"/>
              <a:gd name="connsiteX3" fmla="*/ 308757 w 1904683"/>
              <a:gd name="connsiteY3" fmla="*/ 1457654 h 2595993"/>
              <a:gd name="connsiteX4" fmla="*/ 0 w 1904683"/>
              <a:gd name="connsiteY4" fmla="*/ 771394 h 2595993"/>
              <a:gd name="connsiteX5" fmla="*/ 0 w 1904683"/>
              <a:gd name="connsiteY5" fmla="*/ 0 h 259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4683" h="2595993">
                <a:moveTo>
                  <a:pt x="0" y="0"/>
                </a:moveTo>
                <a:lnTo>
                  <a:pt x="1904683" y="1358641"/>
                </a:lnTo>
                <a:lnTo>
                  <a:pt x="1904683" y="2595993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fr-FR" sz="1013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1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6" r:id="rId2"/>
    <p:sldLayoutId id="2147483818" r:id="rId3"/>
    <p:sldLayoutId id="2147483820" r:id="rId4"/>
    <p:sldLayoutId id="2147483822" r:id="rId5"/>
    <p:sldLayoutId id="2147483824" r:id="rId6"/>
    <p:sldLayoutId id="2147483826" r:id="rId7"/>
    <p:sldLayoutId id="2147483828" r:id="rId8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e libre : forme 25">
            <a:extLst>
              <a:ext uri="{FF2B5EF4-FFF2-40B4-BE49-F238E27FC236}">
                <a16:creationId xmlns:a16="http://schemas.microsoft.com/office/drawing/2014/main" id="{7E1B0650-9B6E-0746-B967-E8E5DECF3BFD}"/>
              </a:ext>
            </a:extLst>
          </p:cNvPr>
          <p:cNvSpPr/>
          <p:nvPr userDrawn="1"/>
        </p:nvSpPr>
        <p:spPr bwMode="auto">
          <a:xfrm>
            <a:off x="8780282" y="519515"/>
            <a:ext cx="363717" cy="665218"/>
          </a:xfrm>
          <a:custGeom>
            <a:avLst/>
            <a:gdLst>
              <a:gd name="connsiteX0" fmla="*/ 0 w 484956"/>
              <a:gd name="connsiteY0" fmla="*/ 0 h 886957"/>
              <a:gd name="connsiteX1" fmla="*/ 484956 w 484956"/>
              <a:gd name="connsiteY1" fmla="*/ 345927 h 886957"/>
              <a:gd name="connsiteX2" fmla="*/ 484956 w 484956"/>
              <a:gd name="connsiteY2" fmla="*/ 886957 h 886957"/>
              <a:gd name="connsiteX3" fmla="*/ 135000 w 484956"/>
              <a:gd name="connsiteY3" fmla="*/ 637341 h 886957"/>
              <a:gd name="connsiteX4" fmla="*/ 0 w 484956"/>
              <a:gd name="connsiteY4" fmla="*/ 337282 h 886957"/>
              <a:gd name="connsiteX5" fmla="*/ 0 w 484956"/>
              <a:gd name="connsiteY5" fmla="*/ 0 h 88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4956" h="886957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78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17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tereducation.org/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50.png"/><Relationship Id="rId10" Type="http://schemas.openxmlformats.org/officeDocument/2006/relationships/image" Target="../media/image77.png"/><Relationship Id="rId4" Type="http://schemas.openxmlformats.org/officeDocument/2006/relationships/image" Target="../media/image47.sv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ithub.com/apryet/adeqwat/issues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apryet/adeqwat/issues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hyperlink" Target="https://github.com/apryet/adeqwat" TargetMode="External"/><Relationship Id="rId4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6D30C47-8BB8-E847-B1A4-AB3FBB30E1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/>
              <a:t>Formation PEST-PyMarthe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4962FC2-2F75-0844-BAAF-DBA89426C4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7266" y="3917640"/>
            <a:ext cx="3296817" cy="341835"/>
          </a:xfrm>
        </p:spPr>
        <p:txBody>
          <a:bodyPr/>
          <a:lstStyle/>
          <a:p>
            <a:pPr algn="r"/>
            <a:r>
              <a:rPr lang="fr-FR" sz="1600"/>
              <a:t>Alexandre Pryet &amp; Pierre Matran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2CBDE45-DB9B-E345-8780-C9BCE5D6BA12}"/>
              </a:ext>
            </a:extLst>
          </p:cNvPr>
          <p:cNvSpPr txBox="1"/>
          <p:nvPr/>
        </p:nvSpPr>
        <p:spPr>
          <a:xfrm>
            <a:off x="2981245" y="4669214"/>
            <a:ext cx="3181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>
                <a:solidFill>
                  <a:schemeClr val="tx1">
                    <a:lumMod val="50000"/>
                  </a:schemeClr>
                </a:solidFill>
              </a:rPr>
              <a:t>15-17 juin 2022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56AF484C-6BAE-AE06-B6D7-6C3A430431DA}"/>
              </a:ext>
            </a:extLst>
          </p:cNvPr>
          <p:cNvSpPr txBox="1">
            <a:spLocks/>
          </p:cNvSpPr>
          <p:nvPr/>
        </p:nvSpPr>
        <p:spPr>
          <a:xfrm>
            <a:off x="4248662" y="2852431"/>
            <a:ext cx="4813403" cy="801112"/>
          </a:xfrm>
          <a:prstGeom prst="rect">
            <a:avLst/>
          </a:prstGeom>
        </p:spPr>
        <p:txBody>
          <a:bodyPr/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4500" kern="1200">
                <a:solidFill>
                  <a:srgbClr val="007970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i="1">
                <a:solidFill>
                  <a:schemeClr val="tx1"/>
                </a:solidFill>
              </a:rPr>
              <a:t>PyMarthe</a:t>
            </a:r>
          </a:p>
          <a:p>
            <a:r>
              <a:rPr lang="fr-FR" sz="4000" i="1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A2F260B-2051-4DBE-DE76-22FF9DAC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01"/>
          <a:stretch/>
        </p:blipFill>
        <p:spPr>
          <a:xfrm>
            <a:off x="3116118" y="2723034"/>
            <a:ext cx="999110" cy="9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6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1145727"/>
            <a:ext cx="2592070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 (suite)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99C82B-C4EF-C3D2-3AA8-C6AF8629DF24}"/>
              </a:ext>
            </a:extLst>
          </p:cNvPr>
          <p:cNvSpPr/>
          <p:nvPr/>
        </p:nvSpPr>
        <p:spPr>
          <a:xfrm>
            <a:off x="717495" y="2265145"/>
            <a:ext cx="307064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'sepon'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'topog'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'hsubs'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21DF3A-5595-7C3F-BA34-E14E2613F698}"/>
              </a:ext>
            </a:extLst>
          </p:cNvPr>
          <p:cNvSpPr/>
          <p:nvPr/>
        </p:nvSpPr>
        <p:spPr>
          <a:xfrm>
            <a:off x="880829" y="3495789"/>
            <a:ext cx="405309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'emmca'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'emmli'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72FD2-D18E-D808-E6B9-939574732802}"/>
              </a:ext>
            </a:extLst>
          </p:cNvPr>
          <p:cNvSpPr/>
          <p:nvPr/>
        </p:nvSpPr>
        <p:spPr>
          <a:xfrm>
            <a:off x="819362" y="1844119"/>
            <a:ext cx="1729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geometry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53AD5A-A426-8454-D6F3-D915F3AC222B}"/>
              </a:ext>
            </a:extLst>
          </p:cNvPr>
          <p:cNvSpPr/>
          <p:nvPr/>
        </p:nvSpPr>
        <p:spPr>
          <a:xfrm>
            <a:off x="1144989" y="3112553"/>
            <a:ext cx="1361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D614C2-A92B-E2EF-2940-08F1D710AEE9}"/>
              </a:ext>
            </a:extLst>
          </p:cNvPr>
          <p:cNvSpPr/>
          <p:nvPr/>
        </p:nvSpPr>
        <p:spPr>
          <a:xfrm>
            <a:off x="4933922" y="1727558"/>
            <a:ext cx="3763038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DatetimeIndex([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'1972-12-31'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'1973-12-31'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'1974-12-31'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'1975-12-31'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'1976-12-31'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'1977-12-31'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'2008-12-31'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'2009-12-31'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'2010-12-31'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'2011-12-31'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dtype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'datetime64[ns]'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freq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E6502-DA27-1468-F47D-D0B725A95ACB}"/>
              </a:ext>
            </a:extLst>
          </p:cNvPr>
          <p:cNvSpPr/>
          <p:nvPr/>
        </p:nvSpPr>
        <p:spPr>
          <a:xfrm>
            <a:off x="4832322" y="1197975"/>
            <a:ext cx="3410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mldates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(DatetimeIndex)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5E86D23-4504-1142-2938-85D1B3D288E9}"/>
              </a:ext>
            </a:extLst>
          </p:cNvPr>
          <p:cNvSpPr/>
          <p:nvPr/>
        </p:nvSpPr>
        <p:spPr>
          <a:xfrm rot="16200000">
            <a:off x="778542" y="3087287"/>
            <a:ext cx="253353" cy="3732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2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1145727"/>
            <a:ext cx="3161030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 (suite)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DE204-D0AD-2B89-FA93-819DCD1263CA}"/>
              </a:ext>
            </a:extLst>
          </p:cNvPr>
          <p:cNvSpPr/>
          <p:nvPr/>
        </p:nvSpPr>
        <p:spPr>
          <a:xfrm>
            <a:off x="1103448" y="1847736"/>
            <a:ext cx="659918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200" dirty="0">
                <a:latin typeface="Cambria Math" panose="02040503050406030204" pitchFamily="18" charset="0"/>
              </a:rPr>
              <a:t> 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layer    thickness    epon_sup    ke    anisotropy         name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0                   50                   0      0                      0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layer_0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1                150                   1       0                      0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layer_1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2                100                   1       0                      0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layer_2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3                100                   1       0                      0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layer_3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	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algn="just"/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      12               100                   1        0                      0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layer_12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13               400                   1        0                      0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layer_13</a:t>
            </a:r>
          </a:p>
          <a:p>
            <a:pPr algn="just"/>
            <a:r>
              <a:rPr lang="fr-FR" sz="1200" dirty="0">
                <a:latin typeface="Cambria Math" panose="02040503050406030204" pitchFamily="18" charset="0"/>
              </a:rPr>
              <a:t>   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14               100                   1        0                      0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layer_14</a:t>
            </a:r>
            <a:endParaRPr lang="fr-FR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D6C03A-229A-AB03-273F-A5177E3B0859}"/>
              </a:ext>
            </a:extLst>
          </p:cNvPr>
          <p:cNvSpPr/>
          <p:nvPr/>
        </p:nvSpPr>
        <p:spPr>
          <a:xfrm>
            <a:off x="1103448" y="4095708"/>
            <a:ext cx="202654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latin typeface="Cambria Math" panose="02040503050406030204" pitchFamily="18" charset="0"/>
              </a:rPr>
              <a:t>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Building spatial index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... 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======                      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35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%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FF23B1-7F2A-CCD1-6C2A-52828418A042}"/>
              </a:ext>
            </a:extLst>
          </p:cNvPr>
          <p:cNvSpPr/>
          <p:nvPr/>
        </p:nvSpPr>
        <p:spPr>
          <a:xfrm>
            <a:off x="1067888" y="1504616"/>
            <a:ext cx="2453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layers_infos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(DataFrame)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F78B96-3A84-17D2-3DCD-4E6C05A55790}"/>
              </a:ext>
            </a:extLst>
          </p:cNvPr>
          <p:cNvSpPr/>
          <p:nvPr/>
        </p:nvSpPr>
        <p:spPr>
          <a:xfrm>
            <a:off x="1067888" y="3720608"/>
            <a:ext cx="25582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spatial_index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(rtree.Index)</a:t>
            </a:r>
          </a:p>
        </p:txBody>
      </p:sp>
    </p:spTree>
    <p:extLst>
      <p:ext uri="{BB962C8B-B14F-4D97-AF65-F5344CB8AC3E}">
        <p14:creationId xmlns:p14="http://schemas.microsoft.com/office/powerpoint/2010/main" val="2183034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1145727"/>
            <a:ext cx="3161030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Méthodes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7A6B6-34FC-69D7-74B5-A710A3A49276}"/>
              </a:ext>
            </a:extLst>
          </p:cNvPr>
          <p:cNvSpPr/>
          <p:nvPr/>
        </p:nvSpPr>
        <p:spPr>
          <a:xfrm>
            <a:off x="832111" y="2128477"/>
            <a:ext cx="26019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load_geometry(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(prop)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9AF6E3-3BA0-D301-925F-61F1A06EC707}"/>
              </a:ext>
            </a:extLst>
          </p:cNvPr>
          <p:cNvSpPr/>
          <p:nvPr/>
        </p:nvSpPr>
        <p:spPr>
          <a:xfrm>
            <a:off x="4089400" y="2028735"/>
            <a:ext cx="4442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remove_autocal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make_silent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run_model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(exe_name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'marthe'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rma_file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	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silent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verbose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	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pause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report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cargs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3E1363-DE5D-2AB2-6847-CF76FE3AD054}"/>
              </a:ext>
            </a:extLst>
          </p:cNvPr>
          <p:cNvSpPr/>
          <p:nvPr/>
        </p:nvSpPr>
        <p:spPr>
          <a:xfrm>
            <a:off x="842271" y="3507743"/>
            <a:ext cx="2408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write_prop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(prop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get_outcrop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A893F2-B8AE-26BD-3ACB-A105D03E2CEF}"/>
              </a:ext>
            </a:extLst>
          </p:cNvPr>
          <p:cNvSpPr txBox="1"/>
          <p:nvPr/>
        </p:nvSpPr>
        <p:spPr>
          <a:xfrm>
            <a:off x="918976" y="1720958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Lecture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AFCDEA1-8A32-50F5-EFFA-EA56AB5A2E43}"/>
              </a:ext>
            </a:extLst>
          </p:cNvPr>
          <p:cNvSpPr txBox="1"/>
          <p:nvPr/>
        </p:nvSpPr>
        <p:spPr>
          <a:xfrm>
            <a:off x="842271" y="3173677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Ecriture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A243BD0-364B-B9BF-CBF6-92D598163A76}"/>
              </a:ext>
            </a:extLst>
          </p:cNvPr>
          <p:cNvSpPr txBox="1"/>
          <p:nvPr/>
        </p:nvSpPr>
        <p:spPr>
          <a:xfrm>
            <a:off x="4089400" y="1626382"/>
            <a:ext cx="112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Exécution</a:t>
            </a:r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F8F08AB9-952D-0DC0-D8EA-DFA4CB0DDEB9}"/>
              </a:ext>
            </a:extLst>
          </p:cNvPr>
          <p:cNvSpPr/>
          <p:nvPr/>
        </p:nvSpPr>
        <p:spPr>
          <a:xfrm rot="16200000">
            <a:off x="506043" y="2535955"/>
            <a:ext cx="253353" cy="37328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5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1145727"/>
            <a:ext cx="3161030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Méthodes (suite)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B6B5C-1639-AE58-DB8C-3B49D39CA1E2}"/>
              </a:ext>
            </a:extLst>
          </p:cNvPr>
          <p:cNvSpPr/>
          <p:nvPr/>
        </p:nvSpPr>
        <p:spPr>
          <a:xfrm>
            <a:off x="4934690" y="861331"/>
            <a:ext cx="37521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get_outcrop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(as_2darray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999077-7AEE-60D5-7DE7-41990207AA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1297" r="30621" b="8088"/>
          <a:stretch/>
        </p:blipFill>
        <p:spPr>
          <a:xfrm>
            <a:off x="4334608" y="1268016"/>
            <a:ext cx="4313345" cy="33385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10DF5F-6D0F-6F85-8506-5AE5BE64ADAD}"/>
              </a:ext>
            </a:extLst>
          </p:cNvPr>
          <p:cNvSpPr/>
          <p:nvPr/>
        </p:nvSpPr>
        <p:spPr>
          <a:xfrm>
            <a:off x="628650" y="2002420"/>
            <a:ext cx="34658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get_ij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(x, y, stack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get_xy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(i, j, stack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get_layer_from_depth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(x, y, depth, as_list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8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4715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Gestion des propriétés distribués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3A8350-8C40-949A-FF7D-C625261065E2}"/>
              </a:ext>
            </a:extLst>
          </p:cNvPr>
          <p:cNvSpPr txBox="1"/>
          <p:nvPr/>
        </p:nvSpPr>
        <p:spPr>
          <a:xfrm>
            <a:off x="2101568" y="2881542"/>
            <a:ext cx="4505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MartheField</a:t>
            </a:r>
          </a:p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MartheFieldSeries </a:t>
            </a:r>
          </a:p>
        </p:txBody>
      </p:sp>
    </p:spTree>
    <p:extLst>
      <p:ext uri="{BB962C8B-B14F-4D97-AF65-F5344CB8AC3E}">
        <p14:creationId xmlns:p14="http://schemas.microsoft.com/office/powerpoint/2010/main" val="247526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1AFDD5F8-8367-2FCD-7EFD-5FCEC1D5FD7A}"/>
              </a:ext>
            </a:extLst>
          </p:cNvPr>
          <p:cNvSpPr/>
          <p:nvPr/>
        </p:nvSpPr>
        <p:spPr>
          <a:xfrm>
            <a:off x="6400800" y="1004244"/>
            <a:ext cx="2043048" cy="107721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Instanciation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86552-57F3-8A71-E9B6-305D9475D6F2}"/>
              </a:ext>
            </a:extLst>
          </p:cNvPr>
          <p:cNvSpPr/>
          <p:nvPr/>
        </p:nvSpPr>
        <p:spPr>
          <a:xfrm>
            <a:off x="700152" y="1852428"/>
            <a:ext cx="6096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data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mm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9AAE0-3AA7-2D23-78F0-30918AAE602E}"/>
              </a:ext>
            </a:extLst>
          </p:cNvPr>
          <p:cNvSpPr/>
          <p:nvPr/>
        </p:nvSpPr>
        <p:spPr>
          <a:xfrm>
            <a:off x="538480" y="2436840"/>
            <a:ext cx="392684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[   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(istep, layer, inest, nrow, ncol, xl, yl, </a:t>
            </a:r>
          </a:p>
          <a:p>
            <a:pPr algn="ctr"/>
            <a:r>
              <a:rPr lang="fr-FR" sz="1400" dirty="0">
                <a:latin typeface="Cambria Math" panose="02040503050406030204" pitchFamily="18" charset="0"/>
              </a:rPr>
              <a:t>        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dx, dy, xcc, ycc, array, 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pPr algn="ctr"/>
            <a:endParaRPr lang="fr-FR" sz="1400" dirty="0">
              <a:latin typeface="Cambria Math" panose="02040503050406030204" pitchFamily="18" charset="0"/>
            </a:endParaRPr>
          </a:p>
          <a:p>
            <a:pPr algn="ctr"/>
            <a:r>
              <a:rPr lang="fr-FR" sz="1400" dirty="0">
                <a:latin typeface="Cambria Math" panose="02040503050406030204" pitchFamily="18" charset="0"/>
              </a:rPr>
              <a:t>                    </a:t>
            </a:r>
            <a:endParaRPr lang="fr-FR" sz="1400" dirty="0">
              <a:solidFill>
                <a:srgbClr val="CE5C00"/>
              </a:solidFill>
              <a:latin typeface="Cambria Math" panose="02040503050406030204" pitchFamily="18" charset="0"/>
            </a:endParaRPr>
          </a:p>
          <a:p>
            <a:pPr algn="ctr"/>
            <a:endParaRPr lang="fr-FR" sz="1400" dirty="0">
              <a:latin typeface="Cambria Math" panose="02040503050406030204" pitchFamily="18" charset="0"/>
            </a:endParaRPr>
          </a:p>
          <a:p>
            <a:pPr algn="ctr"/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(istep, layer, inest, nrow, ncol, xl, yl, </a:t>
            </a:r>
          </a:p>
          <a:p>
            <a:pPr algn="ctr"/>
            <a:r>
              <a:rPr lang="fr-FR" sz="1400" dirty="0">
                <a:latin typeface="Cambria Math" panose="02040503050406030204" pitchFamily="18" charset="0"/>
              </a:rPr>
              <a:t>        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dx, dy, xcc, ycc, array, 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 </a:t>
            </a:r>
          </a:p>
          <a:p>
            <a:pPr algn="r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352F4-FF8C-F197-A245-DB0D211D56E7}"/>
              </a:ext>
            </a:extLst>
          </p:cNvPr>
          <p:cNvSpPr/>
          <p:nvPr/>
        </p:nvSpPr>
        <p:spPr>
          <a:xfrm>
            <a:off x="1412083" y="3283224"/>
            <a:ext cx="2768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(list of MartheGrid instances)</a:t>
            </a:r>
            <a:endParaRPr lang="fr-FR" sz="1600"/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0E5EF47B-CF5A-BE18-F6F5-DC694610C610}"/>
              </a:ext>
            </a:extLst>
          </p:cNvPr>
          <p:cNvSpPr/>
          <p:nvPr/>
        </p:nvSpPr>
        <p:spPr>
          <a:xfrm rot="16200000">
            <a:off x="4486203" y="3032204"/>
            <a:ext cx="570522" cy="84059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D17A1D-10A3-0A51-4E94-F446D01D472D}"/>
              </a:ext>
            </a:extLst>
          </p:cNvPr>
          <p:cNvSpPr/>
          <p:nvPr/>
        </p:nvSpPr>
        <p:spPr>
          <a:xfrm>
            <a:off x="5338923" y="2790781"/>
            <a:ext cx="3418997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rec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array([(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411.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     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409.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     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2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407.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     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     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146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159.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     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147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157.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)],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dtype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'layer'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'inest'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'i'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'j'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'x'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'value'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)])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25DBB84-402B-B32A-5B11-7065932789AC}"/>
              </a:ext>
            </a:extLst>
          </p:cNvPr>
          <p:cNvSpPr txBox="1"/>
          <p:nvPr/>
        </p:nvSpPr>
        <p:spPr>
          <a:xfrm>
            <a:off x="6777608" y="1097848"/>
            <a:ext cx="1980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/>
              <a:t>Grilles régulières</a:t>
            </a:r>
          </a:p>
          <a:p>
            <a:endParaRPr lang="fr-FR" sz="1600" b="1"/>
          </a:p>
          <a:p>
            <a:r>
              <a:rPr lang="fr-FR" sz="1600" b="1"/>
              <a:t>Grilles gigognes </a:t>
            </a:r>
          </a:p>
          <a:p>
            <a:endParaRPr lang="fr-FR" sz="1600" b="1"/>
          </a:p>
        </p:txBody>
      </p:sp>
      <p:pic>
        <p:nvPicPr>
          <p:cNvPr id="5" name="Graphique 4" descr="Coche avec un remplissage uni">
            <a:extLst>
              <a:ext uri="{FF2B5EF4-FFF2-40B4-BE49-F238E27FC236}">
                <a16:creationId xmlns:a16="http://schemas.microsoft.com/office/drawing/2014/main" id="{9C85ABFA-3693-6DB8-B6D4-66D0D4BF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3509" y="1125647"/>
            <a:ext cx="281941" cy="281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D300FDCB-F130-B841-C4B7-76DE2DAF6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5037" y="1613118"/>
            <a:ext cx="281941" cy="281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58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Attributs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DC875B-CD89-65A5-2B28-40E76E9C9DD7}"/>
              </a:ext>
            </a:extLst>
          </p:cNvPr>
          <p:cNvSpPr/>
          <p:nvPr/>
        </p:nvSpPr>
        <p:spPr>
          <a:xfrm>
            <a:off x="733496" y="1881409"/>
            <a:ext cx="23215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field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maxlayer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maxnest 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_proptype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E3B2DE-5464-237A-7B7F-85C5A2FE6DE4}"/>
              </a:ext>
            </a:extLst>
          </p:cNvPr>
          <p:cNvSpPr/>
          <p:nvPr/>
        </p:nvSpPr>
        <p:spPr>
          <a:xfrm>
            <a:off x="3934628" y="2364528"/>
            <a:ext cx="4084320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rec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array([(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411.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409.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407.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    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146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159.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147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157.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)],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dtype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'layer'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'inest'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'i'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'j'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'x'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'value'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)])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96704-99D5-0FC7-F462-63B76DE1B3E4}"/>
              </a:ext>
            </a:extLst>
          </p:cNvPr>
          <p:cNvSpPr/>
          <p:nvPr/>
        </p:nvSpPr>
        <p:spPr>
          <a:xfrm>
            <a:off x="3873668" y="1864829"/>
            <a:ext cx="1594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(recarray)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9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Méthodes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7AD5E-41FF-7EEF-17B7-C9A91D421B37}"/>
              </a:ext>
            </a:extLst>
          </p:cNvPr>
          <p:cNvSpPr/>
          <p:nvPr/>
        </p:nvSpPr>
        <p:spPr>
          <a:xfrm>
            <a:off x="491008" y="2365863"/>
            <a:ext cx="67970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(layer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as_array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as_mask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masked_values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204A87"/>
                </a:solidFill>
                <a:latin typeface="Cambria Math" panose="02040503050406030204" pitchFamily="18" charset="0"/>
              </a:rPr>
              <a:t>list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())</a:t>
            </a:r>
          </a:p>
          <a:p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(data, layer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F45A6B1-5A37-1B53-80A5-CF8133E35AD5}"/>
              </a:ext>
            </a:extLst>
          </p:cNvPr>
          <p:cNvSpPr txBox="1"/>
          <p:nvPr/>
        </p:nvSpPr>
        <p:spPr>
          <a:xfrm>
            <a:off x="491008" y="1821683"/>
            <a:ext cx="329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Extraction/modification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784082-0B60-9F6D-3600-F428FC01203A}"/>
              </a:ext>
            </a:extLst>
          </p:cNvPr>
          <p:cNvSpPr/>
          <p:nvPr/>
        </p:nvSpPr>
        <p:spPr>
          <a:xfrm>
            <a:off x="5242297" y="2112037"/>
            <a:ext cx="279384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C4B9CB-3088-C1C4-F692-3F0958A30BC1}"/>
              </a:ext>
            </a:extLst>
          </p:cNvPr>
          <p:cNvSpPr txBox="1"/>
          <p:nvPr/>
        </p:nvSpPr>
        <p:spPr>
          <a:xfrm>
            <a:off x="5025103" y="1277502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Convertion/écriture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133508" y="5475397"/>
            <a:ext cx="20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22603C-C394-E794-28FE-0F32425D7DF6}"/>
              </a:ext>
            </a:extLst>
          </p:cNvPr>
          <p:cNvSpPr/>
          <p:nvPr/>
        </p:nvSpPr>
        <p:spPr>
          <a:xfrm>
            <a:off x="5242297" y="3266245"/>
            <a:ext cx="1940146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array([[[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  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]],</a:t>
            </a:r>
            <a:endParaRPr lang="fr-FR" sz="1000" dirty="0">
              <a:latin typeface="Cambria Math" panose="02040503050406030204" pitchFamily="18" charset="0"/>
            </a:endParaRPr>
          </a:p>
          <a:p>
            <a:pPr algn="ctr"/>
            <a:r>
              <a:rPr lang="fr-FR" sz="1000" dirty="0">
                <a:latin typeface="Cambria Math" panose="02040503050406030204" pitchFamily="18" charset="0"/>
              </a:rPr>
              <a:t>                               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                    ])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338D77-2D57-F85D-87BF-B1293548FB1C}"/>
              </a:ext>
            </a:extLst>
          </p:cNvPr>
          <p:cNvSpPr/>
          <p:nvPr/>
        </p:nvSpPr>
        <p:spPr>
          <a:xfrm>
            <a:off x="5242297" y="2875984"/>
            <a:ext cx="1410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as_3darray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1965DB-5D30-159C-6B2C-BC037E36ABEF}"/>
              </a:ext>
            </a:extLst>
          </p:cNvPr>
          <p:cNvSpPr/>
          <p:nvPr/>
        </p:nvSpPr>
        <p:spPr>
          <a:xfrm>
            <a:off x="5151636" y="1701330"/>
            <a:ext cx="3098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to_grids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(layer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78929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237697"/>
            <a:ext cx="2895603" cy="614731"/>
          </a:xfrm>
        </p:spPr>
        <p:txBody>
          <a:bodyPr/>
          <a:lstStyle/>
          <a:p>
            <a:r>
              <a:rPr lang="fr-FR" dirty="0"/>
              <a:t>Méthodes (suite)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133508" y="5475397"/>
            <a:ext cx="20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18D7E4-C496-A98D-0746-E3C89E950F8D}"/>
              </a:ext>
            </a:extLst>
          </p:cNvPr>
          <p:cNvSpPr txBox="1"/>
          <p:nvPr/>
        </p:nvSpPr>
        <p:spPr>
          <a:xfrm>
            <a:off x="5510503" y="523666"/>
            <a:ext cx="2559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Echantillonage spatial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CC753B9-96CE-2F7E-C461-96D0C864E9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978" r="17306" b="4314"/>
          <a:stretch/>
        </p:blipFill>
        <p:spPr>
          <a:xfrm>
            <a:off x="4857754" y="1450262"/>
            <a:ext cx="3211954" cy="29739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A55C446-E0AC-F47D-AB7B-F27059C4314A}"/>
              </a:ext>
            </a:extLst>
          </p:cNvPr>
          <p:cNvSpPr/>
          <p:nvPr/>
        </p:nvSpPr>
        <p:spPr>
          <a:xfrm>
            <a:off x="4857754" y="956611"/>
            <a:ext cx="3565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sample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(x, y, layer, masked_values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C97398-D5DD-28CF-FDE1-AE42E1239FB5}"/>
              </a:ext>
            </a:extLst>
          </p:cNvPr>
          <p:cNvSpPr/>
          <p:nvPr/>
        </p:nvSpPr>
        <p:spPr>
          <a:xfrm>
            <a:off x="592134" y="2471821"/>
            <a:ext cx="41017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200" dirty="0">
                <a:solidFill>
                  <a:prstClr val="black"/>
                </a:solidFill>
                <a:latin typeface="Cambria Math" panose="02040503050406030204" pitchFamily="18" charset="0"/>
              </a:rPr>
              <a:t>           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masked_values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prstClr val="black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-9999, 0, 9999</a:t>
            </a:r>
            <a:r>
              <a:rPr lang="fr-FR" sz="1200" dirty="0">
                <a:solidFill>
                  <a:prstClr val="black"/>
                </a:solidFill>
                <a:latin typeface="Cambria Math" panose="02040503050406030204" pitchFamily="18" charset="0"/>
              </a:rPr>
              <a:t>]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log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epsg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prj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9143BE3-662D-9B3B-726E-B129B08A58BC}"/>
              </a:ext>
            </a:extLst>
          </p:cNvPr>
          <p:cNvSpPr txBox="1"/>
          <p:nvPr/>
        </p:nvSpPr>
        <p:spPr>
          <a:xfrm>
            <a:off x="285370" y="1887409"/>
            <a:ext cx="2226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Export vectoriel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8F751CB-CD90-2C2C-E0B9-78EB08FB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3364010"/>
            <a:ext cx="1562102" cy="4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droite rayée 1">
            <a:extLst>
              <a:ext uri="{FF2B5EF4-FFF2-40B4-BE49-F238E27FC236}">
                <a16:creationId xmlns:a16="http://schemas.microsoft.com/office/drawing/2014/main" id="{0E7B454D-D7FF-E09B-95E9-427499FE0AB9}"/>
              </a:ext>
            </a:extLst>
          </p:cNvPr>
          <p:cNvSpPr/>
          <p:nvPr/>
        </p:nvSpPr>
        <p:spPr>
          <a:xfrm>
            <a:off x="762000" y="3444240"/>
            <a:ext cx="1046480" cy="384890"/>
          </a:xfrm>
          <a:prstGeom prst="stripedRightArrow">
            <a:avLst>
              <a:gd name="adj1" fmla="val 39440"/>
              <a:gd name="adj2" fmla="val 11335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08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927350" cy="614731"/>
          </a:xfrm>
        </p:spPr>
        <p:txBody>
          <a:bodyPr/>
          <a:lstStyle/>
          <a:p>
            <a:r>
              <a:rPr lang="fr-FR" dirty="0"/>
              <a:t>Méthodes (suite)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133508" y="5475397"/>
            <a:ext cx="20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930224A-EA06-FACA-729B-7FF7B6FDB1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7963" r="26944" b="7778"/>
          <a:stretch/>
        </p:blipFill>
        <p:spPr>
          <a:xfrm>
            <a:off x="4572000" y="1023170"/>
            <a:ext cx="4308104" cy="340902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02911D-8749-78DC-1687-4402E25710B8}"/>
              </a:ext>
            </a:extLst>
          </p:cNvPr>
          <p:cNvSpPr/>
          <p:nvPr/>
        </p:nvSpPr>
        <p:spPr>
          <a:xfrm>
            <a:off x="553404" y="2703810"/>
            <a:ext cx="48212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plot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(ax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vmin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vmax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log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extent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masked_values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latin typeface="Cambria Math" panose="02040503050406030204" pitchFamily="18" charset="0"/>
              </a:rPr>
              <a:t>[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-9999, 0, 9999</a:t>
            </a:r>
            <a:r>
              <a:rPr lang="fr-FR" sz="1400" dirty="0">
                <a:latin typeface="Cambria Math" panose="02040503050406030204" pitchFamily="18" charset="0"/>
              </a:rPr>
              <a:t>]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5838E75-F81B-74FB-522B-D707AD31190F}"/>
              </a:ext>
            </a:extLst>
          </p:cNvPr>
          <p:cNvSpPr txBox="1"/>
          <p:nvPr/>
        </p:nvSpPr>
        <p:spPr>
          <a:xfrm>
            <a:off x="553404" y="2046047"/>
            <a:ext cx="2046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153021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3402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Généralités</a:t>
            </a:r>
          </a:p>
        </p:txBody>
      </p:sp>
    </p:spTree>
    <p:extLst>
      <p:ext uri="{BB962C8B-B14F-4D97-AF65-F5344CB8AC3E}">
        <p14:creationId xmlns:p14="http://schemas.microsoft.com/office/powerpoint/2010/main" val="62420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MartheFieldSeries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8"/>
            <a:ext cx="3069590" cy="460842"/>
          </a:xfrm>
        </p:spPr>
        <p:txBody>
          <a:bodyPr/>
          <a:lstStyle/>
          <a:p>
            <a:r>
              <a:rPr lang="fr-FR" dirty="0"/>
              <a:t>Instanciation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133508" y="5475397"/>
            <a:ext cx="20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C0C42A-7B85-2CC9-9F18-C654465C8E97}"/>
              </a:ext>
            </a:extLst>
          </p:cNvPr>
          <p:cNvSpPr/>
          <p:nvPr/>
        </p:nvSpPr>
        <p:spPr>
          <a:xfrm>
            <a:off x="883650" y="1698539"/>
            <a:ext cx="62689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mfs 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MartheFieldSeries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 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'charge'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simfile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C30FF29-3EF9-60D9-0CEC-33C7284CDAC9}"/>
              </a:ext>
            </a:extLst>
          </p:cNvPr>
          <p:cNvSpPr txBox="1">
            <a:spLocks/>
          </p:cNvSpPr>
          <p:nvPr/>
        </p:nvSpPr>
        <p:spPr>
          <a:xfrm>
            <a:off x="628650" y="2189570"/>
            <a:ext cx="3069590" cy="460842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65EF3-DAA7-7CE0-2ED1-3E2646887E48}"/>
              </a:ext>
            </a:extLst>
          </p:cNvPr>
          <p:cNvSpPr/>
          <p:nvPr/>
        </p:nvSpPr>
        <p:spPr>
          <a:xfrm>
            <a:off x="802640" y="2915374"/>
            <a:ext cx="2387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field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simfile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934791-B682-12B4-5440-D2B8E8377BE9}"/>
              </a:ext>
            </a:extLst>
          </p:cNvPr>
          <p:cNvSpPr/>
          <p:nvPr/>
        </p:nvSpPr>
        <p:spPr>
          <a:xfrm>
            <a:off x="3809465" y="2807651"/>
            <a:ext cx="4531895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37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38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39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0995A-1DF2-B0F4-B0ED-8ADBA7A62BAB}"/>
              </a:ext>
            </a:extLst>
          </p:cNvPr>
          <p:cNvSpPr/>
          <p:nvPr/>
        </p:nvSpPr>
        <p:spPr>
          <a:xfrm>
            <a:off x="3784322" y="2342635"/>
            <a:ext cx="1260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</p:spTree>
    <p:extLst>
      <p:ext uri="{BB962C8B-B14F-4D97-AF65-F5344CB8AC3E}">
        <p14:creationId xmlns:p14="http://schemas.microsoft.com/office/powerpoint/2010/main" val="88551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MartheFieldSeries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8"/>
            <a:ext cx="3069590" cy="460842"/>
          </a:xfrm>
        </p:spPr>
        <p:txBody>
          <a:bodyPr/>
          <a:lstStyle/>
          <a:p>
            <a:r>
              <a:rPr lang="fr-FR" dirty="0"/>
              <a:t>Méthodes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133508" y="5475397"/>
            <a:ext cx="20849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D0A994E-9115-4CF3-FC98-3EBA4104C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7361" r="9721" b="6250"/>
          <a:stretch/>
        </p:blipFill>
        <p:spPr>
          <a:xfrm>
            <a:off x="426721" y="2760244"/>
            <a:ext cx="4074159" cy="183904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78ECD2-4D3E-5DAA-C0B7-BC6FD2C33F07}"/>
              </a:ext>
            </a:extLst>
          </p:cNvPr>
          <p:cNvSpPr/>
          <p:nvPr/>
        </p:nvSpPr>
        <p:spPr>
          <a:xfrm>
            <a:off x="426721" y="2137059"/>
            <a:ext cx="4612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get_tseries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(x,  y,  layer,  names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index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'date'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masked_values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])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83395A-D399-E83C-C4CD-CE43F178ECC0}"/>
              </a:ext>
            </a:extLst>
          </p:cNvPr>
          <p:cNvSpPr txBox="1"/>
          <p:nvPr/>
        </p:nvSpPr>
        <p:spPr>
          <a:xfrm>
            <a:off x="-124576" y="1698540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Extraction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7968C4-0DBA-838B-CE37-29AD81D5F1E9}"/>
              </a:ext>
            </a:extLst>
          </p:cNvPr>
          <p:cNvSpPr/>
          <p:nvPr/>
        </p:nvSpPr>
        <p:spPr>
          <a:xfrm>
            <a:off x="5146941" y="1967781"/>
            <a:ext cx="369951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	layer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                 	inest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	 masked_values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log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epsg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prj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A27A5E-1365-AD5D-5918-45975F6D25BA}"/>
              </a:ext>
            </a:extLst>
          </p:cNvPr>
          <p:cNvSpPr txBox="1"/>
          <p:nvPr/>
        </p:nvSpPr>
        <p:spPr>
          <a:xfrm>
            <a:off x="4938175" y="1698540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Export vectoriel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60083E3-253C-4195-C61D-2D30D9F3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191" y="3496090"/>
            <a:ext cx="1562102" cy="4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èche droite rayée 20">
            <a:extLst>
              <a:ext uri="{FF2B5EF4-FFF2-40B4-BE49-F238E27FC236}">
                <a16:creationId xmlns:a16="http://schemas.microsoft.com/office/drawing/2014/main" id="{5ECA521C-38D3-F7DD-C493-5377D3268D44}"/>
              </a:ext>
            </a:extLst>
          </p:cNvPr>
          <p:cNvSpPr/>
          <p:nvPr/>
        </p:nvSpPr>
        <p:spPr>
          <a:xfrm>
            <a:off x="5273040" y="3576320"/>
            <a:ext cx="1046480" cy="384890"/>
          </a:xfrm>
          <a:prstGeom prst="stripedRightArrow">
            <a:avLst>
              <a:gd name="adj1" fmla="val 39440"/>
              <a:gd name="adj2" fmla="val 113353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71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MartheFieldSeries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8"/>
            <a:ext cx="3069590" cy="460842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A1F876-6932-B7F3-5CC0-315BDA6B06BD}"/>
              </a:ext>
            </a:extLst>
          </p:cNvPr>
          <p:cNvSpPr/>
          <p:nvPr/>
        </p:nvSpPr>
        <p:spPr>
          <a:xfrm>
            <a:off x="212114" y="3905802"/>
            <a:ext cx="3008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D6780B2-FA0E-3514-1C9A-B621398382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9985" r="12565" b="7137"/>
          <a:stretch>
            <a:fillRect/>
          </a:stretch>
        </p:blipFill>
        <p:spPr>
          <a:xfrm>
            <a:off x="4763770" y="1054934"/>
            <a:ext cx="3872230" cy="3233708"/>
          </a:xfrm>
          <a:custGeom>
            <a:avLst/>
            <a:gdLst>
              <a:gd name="connsiteX0" fmla="*/ 0 w 6806089"/>
              <a:gd name="connsiteY0" fmla="*/ 0 h 5683781"/>
              <a:gd name="connsiteX1" fmla="*/ 6806089 w 6806089"/>
              <a:gd name="connsiteY1" fmla="*/ 0 h 5683781"/>
              <a:gd name="connsiteX2" fmla="*/ 6806089 w 6806089"/>
              <a:gd name="connsiteY2" fmla="*/ 5683781 h 5683781"/>
              <a:gd name="connsiteX3" fmla="*/ 0 w 6806089"/>
              <a:gd name="connsiteY3" fmla="*/ 5683781 h 568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6089" h="5683781">
                <a:moveTo>
                  <a:pt x="0" y="0"/>
                </a:moveTo>
                <a:lnTo>
                  <a:pt x="6806089" y="0"/>
                </a:lnTo>
                <a:lnTo>
                  <a:pt x="6806089" y="5683781"/>
                </a:lnTo>
                <a:lnTo>
                  <a:pt x="0" y="5683781"/>
                </a:lnTo>
                <a:close/>
              </a:path>
            </a:pathLst>
          </a:cu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2B46B52-EBF9-2BB6-0C2F-220326415A37}"/>
              </a:ext>
            </a:extLst>
          </p:cNvPr>
          <p:cNvSpPr txBox="1"/>
          <p:nvPr/>
        </p:nvSpPr>
        <p:spPr>
          <a:xfrm>
            <a:off x="428874" y="2113956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Export gif animés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E8CE93-CB8E-29DB-28B1-A0FB2E64F5C2}"/>
              </a:ext>
            </a:extLst>
          </p:cNvPr>
          <p:cNvSpPr/>
          <p:nvPr/>
        </p:nvSpPr>
        <p:spPr>
          <a:xfrm>
            <a:off x="428874" y="2921741"/>
            <a:ext cx="34255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save_animation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(filename,  dpf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0.25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dpi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0000CF"/>
                </a:solidFill>
                <a:latin typeface="Cambria Math" panose="02040503050406030204" pitchFamily="18" charset="0"/>
              </a:rPr>
              <a:t>200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pic>
        <p:nvPicPr>
          <p:cNvPr id="16386" name="Picture 2" descr="logo">
            <a:extLst>
              <a:ext uri="{FF2B5EF4-FFF2-40B4-BE49-F238E27FC236}">
                <a16:creationId xmlns:a16="http://schemas.microsoft.com/office/drawing/2014/main" id="{771D6BA8-41D1-C2E8-FC5A-713A6D9C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551" y="1916004"/>
            <a:ext cx="734459" cy="73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70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4278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Gestion des propriétés « listes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58D1B2-322D-D522-65C2-B0212B6AA963}"/>
              </a:ext>
            </a:extLst>
          </p:cNvPr>
          <p:cNvSpPr txBox="1"/>
          <p:nvPr/>
        </p:nvSpPr>
        <p:spPr>
          <a:xfrm>
            <a:off x="2101568" y="2881542"/>
            <a:ext cx="4505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MarthePump</a:t>
            </a:r>
          </a:p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MartheSoil</a:t>
            </a:r>
          </a:p>
        </p:txBody>
      </p:sp>
    </p:spTree>
    <p:extLst>
      <p:ext uri="{BB962C8B-B14F-4D97-AF65-F5344CB8AC3E}">
        <p14:creationId xmlns:p14="http://schemas.microsoft.com/office/powerpoint/2010/main" val="295918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MarthePump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Instanciation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B45B78F-2B87-ACB2-4633-6501E0351925}"/>
              </a:ext>
            </a:extLst>
          </p:cNvPr>
          <p:cNvGrpSpPr/>
          <p:nvPr/>
        </p:nvGrpSpPr>
        <p:grpSpPr>
          <a:xfrm>
            <a:off x="1201288" y="2819297"/>
            <a:ext cx="2443991" cy="1629328"/>
            <a:chOff x="5817446" y="1669002"/>
            <a:chExt cx="2925745" cy="1950497"/>
          </a:xfrm>
        </p:grpSpPr>
        <p:pic>
          <p:nvPicPr>
            <p:cNvPr id="18" name="Picture 2" descr="Groundwater pump in a Northern California farm field.&#10;&#10;https://www.watereducation.org/aquapedia/groundwater">
              <a:extLst>
                <a:ext uri="{FF2B5EF4-FFF2-40B4-BE49-F238E27FC236}">
                  <a16:creationId xmlns:a16="http://schemas.microsoft.com/office/drawing/2014/main" id="{CB85BBED-3613-8829-7DBE-5F99F080D1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46" y="1669002"/>
              <a:ext cx="2925745" cy="1950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3E58145-1E00-6454-73EF-F17C54021E05}"/>
                </a:ext>
              </a:extLst>
            </p:cNvPr>
            <p:cNvSpPr/>
            <p:nvPr/>
          </p:nvSpPr>
          <p:spPr>
            <a:xfrm>
              <a:off x="7160707" y="1669002"/>
              <a:ext cx="1470325" cy="221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600">
                  <a:solidFill>
                    <a:schemeClr val="bg1">
                      <a:lumMod val="50000"/>
                    </a:schemeClr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https://www.watereducation.org</a:t>
              </a:r>
              <a:endParaRPr lang="fr-FR" sz="6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A8E75DC-D481-9212-E5CE-0FEE9046CE27}"/>
              </a:ext>
            </a:extLst>
          </p:cNvPr>
          <p:cNvSpPr/>
          <p:nvPr/>
        </p:nvSpPr>
        <p:spPr>
          <a:xfrm>
            <a:off x="820288" y="1728991"/>
            <a:ext cx="32059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MarthePump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pastp_file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mode 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4E9A06"/>
                </a:solidFill>
                <a:latin typeface="Cambria Math" panose="02040503050406030204" pitchFamily="18" charset="0"/>
              </a:rPr>
              <a:t>'aquifer’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CFAF25D-4FAA-1586-EE32-D02F72329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r="12445"/>
          <a:stretch/>
        </p:blipFill>
        <p:spPr bwMode="auto">
          <a:xfrm>
            <a:off x="5033768" y="2875052"/>
            <a:ext cx="2596391" cy="163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872C856-F139-648E-56B1-D68600965644}"/>
              </a:ext>
            </a:extLst>
          </p:cNvPr>
          <p:cNvSpPr/>
          <p:nvPr/>
        </p:nvSpPr>
        <p:spPr>
          <a:xfrm>
            <a:off x="5989115" y="4184182"/>
            <a:ext cx="2053681" cy="239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600"/>
              <a:t>https://www.fluidengineering.com.au/wcpid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208F38-5F42-1066-5687-D5F8C8CF53B5}"/>
              </a:ext>
            </a:extLst>
          </p:cNvPr>
          <p:cNvSpPr/>
          <p:nvPr/>
        </p:nvSpPr>
        <p:spPr>
          <a:xfrm>
            <a:off x="4613336" y="1545062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MarthePump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pastp_file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mode 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4E9A06"/>
                </a:solidFill>
                <a:latin typeface="Cambria Math" panose="02040503050406030204" pitchFamily="18" charset="0"/>
              </a:rPr>
              <a:t>'river'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24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MarthePump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450" y="1226072"/>
            <a:ext cx="2114552" cy="614731"/>
          </a:xfrm>
        </p:spPr>
        <p:txBody>
          <a:bodyPr/>
          <a:lstStyle/>
          <a:p>
            <a:r>
              <a:rPr lang="fr-FR" dirty="0"/>
              <a:t>Attributs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E233E-9A65-A1A8-B6EB-D66525CEF5E9}"/>
              </a:ext>
            </a:extLst>
          </p:cNvPr>
          <p:cNvSpPr/>
          <p:nvPr/>
        </p:nvSpPr>
        <p:spPr>
          <a:xfrm>
            <a:off x="876617" y="1791938"/>
            <a:ext cx="22168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nstep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</a:p>
          <a:p>
            <a:endParaRPr lang="fr-FR" sz="14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pastp_file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mode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prop_name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1395B-879C-24C8-534D-52D83D0351FD}"/>
              </a:ext>
            </a:extLst>
          </p:cNvPr>
          <p:cNvSpPr/>
          <p:nvPr/>
        </p:nvSpPr>
        <p:spPr>
          <a:xfrm>
            <a:off x="4744720" y="3304073"/>
            <a:ext cx="225636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b="1" dirty="0">
                <a:latin typeface="Cambria Math" panose="02040503050406030204" pitchFamily="18" charset="0"/>
              </a:rPr>
              <a:t>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istep    layer      i        j       value       boundname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  1           5   53  118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399.96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pump_53_118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  1           5   59  118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43.99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pump_59_118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  2           6   57  119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39.27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pump_57_119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               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39         14   58  120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309.19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pump_58_120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39         14   63  121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530.34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pump_63_121</a:t>
            </a:r>
            <a:endParaRPr lang="fr-FR" sz="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B1EEFD-1C18-A066-4F7D-18D8D35EB3C7}"/>
              </a:ext>
            </a:extLst>
          </p:cNvPr>
          <p:cNvSpPr/>
          <p:nvPr/>
        </p:nvSpPr>
        <p:spPr>
          <a:xfrm>
            <a:off x="930364" y="4119681"/>
            <a:ext cx="175187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'mail'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'record'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'listm'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100D25-A824-604A-720D-018DD834750F}"/>
              </a:ext>
            </a:extLst>
          </p:cNvPr>
          <p:cNvSpPr/>
          <p:nvPr/>
        </p:nvSpPr>
        <p:spPr>
          <a:xfrm>
            <a:off x="4750084" y="2060440"/>
            <a:ext cx="186407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'aqpump'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'rivpump'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1B51AA-A375-CC05-8F9E-E31AB6737E4D}"/>
              </a:ext>
            </a:extLst>
          </p:cNvPr>
          <p:cNvSpPr/>
          <p:nvPr/>
        </p:nvSpPr>
        <p:spPr>
          <a:xfrm>
            <a:off x="941804" y="3447397"/>
            <a:ext cx="1323876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'aquifer'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'river'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DEB2D-33DE-3D98-B705-53197E5AEBA3}"/>
              </a:ext>
            </a:extLst>
          </p:cNvPr>
          <p:cNvSpPr/>
          <p:nvPr/>
        </p:nvSpPr>
        <p:spPr>
          <a:xfrm>
            <a:off x="4744720" y="1748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qtypes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(list)</a:t>
            </a:r>
          </a:p>
          <a:p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_proptype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(DataFrame)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03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MarthePump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450" y="1226072"/>
            <a:ext cx="2114552" cy="614731"/>
          </a:xfrm>
        </p:spPr>
        <p:txBody>
          <a:bodyPr/>
          <a:lstStyle/>
          <a:p>
            <a:r>
              <a:rPr lang="fr-FR" dirty="0"/>
              <a:t>Méthodes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6917E8-E6DE-D385-8334-E51B30A4A9F8}"/>
              </a:ext>
            </a:extLst>
          </p:cNvPr>
          <p:cNvSpPr/>
          <p:nvPr/>
        </p:nvSpPr>
        <p:spPr>
          <a:xfrm>
            <a:off x="843961" y="2215355"/>
            <a:ext cx="388043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i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boundname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as_mask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(value, 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        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i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boundname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get_boundnames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   i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split_qtype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(qtype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0C96EC2-CE23-A7BE-38A2-041B836B5539}"/>
              </a:ext>
            </a:extLst>
          </p:cNvPr>
          <p:cNvSpPr txBox="1"/>
          <p:nvPr/>
        </p:nvSpPr>
        <p:spPr>
          <a:xfrm>
            <a:off x="843961" y="1754328"/>
            <a:ext cx="2762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Extraction/modification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976BA4-5536-F86B-7FF3-076954016F8A}"/>
              </a:ext>
            </a:extLst>
          </p:cNvPr>
          <p:cNvSpPr/>
          <p:nvPr/>
        </p:nvSpPr>
        <p:spPr>
          <a:xfrm>
            <a:off x="5164608" y="1764695"/>
            <a:ext cx="4404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switch_boundnames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(switch_dic)</a:t>
            </a:r>
          </a:p>
          <a:p>
            <a:pPr lvl="0"/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2B7614E-3524-9959-5F5E-3E102FE8FE62}"/>
              </a:ext>
            </a:extLst>
          </p:cNvPr>
          <p:cNvSpPr txBox="1"/>
          <p:nvPr/>
        </p:nvSpPr>
        <p:spPr>
          <a:xfrm>
            <a:off x="5164608" y="1268016"/>
            <a:ext cx="2762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Convertion/écriture</a:t>
            </a:r>
          </a:p>
        </p:txBody>
      </p:sp>
    </p:spTree>
    <p:extLst>
      <p:ext uri="{BB962C8B-B14F-4D97-AF65-F5344CB8AC3E}">
        <p14:creationId xmlns:p14="http://schemas.microsoft.com/office/powerpoint/2010/main" val="113198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MarthePump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57450" y="1226072"/>
            <a:ext cx="3479270" cy="614731"/>
          </a:xfrm>
        </p:spPr>
        <p:txBody>
          <a:bodyPr/>
          <a:lstStyle/>
          <a:p>
            <a:r>
              <a:rPr lang="fr-FR" dirty="0"/>
              <a:t>Mise en garde…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AD0725-B2F1-25F0-8DBA-FFC617365A6D}"/>
              </a:ext>
            </a:extLst>
          </p:cNvPr>
          <p:cNvSpPr txBox="1"/>
          <p:nvPr/>
        </p:nvSpPr>
        <p:spPr>
          <a:xfrm>
            <a:off x="1087120" y="1813381"/>
            <a:ext cx="45415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Extraction des données difficiles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Valeurs des pompages négatives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Noms des pompages génériques</a:t>
            </a:r>
          </a:p>
          <a:p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Paramétrisation impossible si 2 valeurs de pompages pour une même cellule</a:t>
            </a:r>
          </a:p>
        </p:txBody>
      </p:sp>
      <p:pic>
        <p:nvPicPr>
          <p:cNvPr id="3" name="Graphique 2" descr="Monstre avec un remplissage uni">
            <a:extLst>
              <a:ext uri="{FF2B5EF4-FFF2-40B4-BE49-F238E27FC236}">
                <a16:creationId xmlns:a16="http://schemas.microsoft.com/office/drawing/2014/main" id="{A31AEA67-1E87-A977-3A5A-8378D71FE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9414" y="1012190"/>
            <a:ext cx="2448560" cy="2448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F9FAFD-55BA-D12C-AB1A-45A19566A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8640" y="2796963"/>
            <a:ext cx="1327573" cy="13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8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MartheSoil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Instanciation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677B10F-2DAD-66B6-0422-9BC0326EFEAA}"/>
              </a:ext>
            </a:extLst>
          </p:cNvPr>
          <p:cNvGrpSpPr/>
          <p:nvPr/>
        </p:nvGrpSpPr>
        <p:grpSpPr>
          <a:xfrm>
            <a:off x="4917440" y="556586"/>
            <a:ext cx="3373120" cy="1362221"/>
            <a:chOff x="4958080" y="586905"/>
            <a:chExt cx="3373120" cy="1362221"/>
          </a:xfrm>
        </p:grpSpPr>
        <p:pic>
          <p:nvPicPr>
            <p:cNvPr id="11" name="Picture 2" descr="Land Cover Map (Corine Land Cover - EEA) | UN-SPIDER Knowledge Portal">
              <a:extLst>
                <a:ext uri="{FF2B5EF4-FFF2-40B4-BE49-F238E27FC236}">
                  <a16:creationId xmlns:a16="http://schemas.microsoft.com/office/drawing/2014/main" id="{5D23F544-4DE7-C28C-181B-6C4BB5427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080" y="586905"/>
              <a:ext cx="3373120" cy="1362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872C856-F139-648E-56B1-D68600965644}"/>
                </a:ext>
              </a:extLst>
            </p:cNvPr>
            <p:cNvSpPr/>
            <p:nvPr/>
          </p:nvSpPr>
          <p:spPr>
            <a:xfrm>
              <a:off x="4958080" y="1053031"/>
              <a:ext cx="1032655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600"/>
                <a:t>https://www.un-spider.org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3431904-5E83-CC31-F55A-BB2E501E64E6}"/>
              </a:ext>
            </a:extLst>
          </p:cNvPr>
          <p:cNvSpPr/>
          <p:nvPr/>
        </p:nvSpPr>
        <p:spPr>
          <a:xfrm>
            <a:off x="699770" y="1852428"/>
            <a:ext cx="3773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MartheSoil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 martfile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99C2EC4-40E5-3AFE-6BB7-43161CAEFBBF}"/>
              </a:ext>
            </a:extLst>
          </p:cNvPr>
          <p:cNvSpPr txBox="1">
            <a:spLocks/>
          </p:cNvSpPr>
          <p:nvPr/>
        </p:nvSpPr>
        <p:spPr>
          <a:xfrm>
            <a:off x="628650" y="2508915"/>
            <a:ext cx="2114552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3E6CD5-F4B5-5FAE-4E16-F2DFA7D1C860}"/>
              </a:ext>
            </a:extLst>
          </p:cNvPr>
          <p:cNvSpPr/>
          <p:nvPr/>
        </p:nvSpPr>
        <p:spPr>
          <a:xfrm>
            <a:off x="628650" y="3017084"/>
            <a:ext cx="31102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prop_name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nsoilprops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</a:p>
          <a:p>
            <a:endParaRPr lang="fr-FR" sz="140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zonep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(MartheField)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B3201F-2922-269A-14AC-8A750B025819}"/>
              </a:ext>
            </a:extLst>
          </p:cNvPr>
          <p:cNvSpPr/>
          <p:nvPr/>
        </p:nvSpPr>
        <p:spPr>
          <a:xfrm>
            <a:off x="3037840" y="2822268"/>
            <a:ext cx="4572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sz="140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zones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(array)</a:t>
            </a:r>
          </a:p>
          <a:p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nzone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_proptype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408684-2137-129D-5A9F-7E0CC5D2481F}"/>
              </a:ext>
            </a:extLst>
          </p:cNvPr>
          <p:cNvSpPr/>
          <p:nvPr/>
        </p:nvSpPr>
        <p:spPr>
          <a:xfrm>
            <a:off x="5323840" y="3391491"/>
            <a:ext cx="352981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'cap_sol_progr'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'equ_ruis_perc'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..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't_demi_percol'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C20181-91E2-E3A5-AE05-7733AC6FFD44}"/>
              </a:ext>
            </a:extLst>
          </p:cNvPr>
          <p:cNvSpPr/>
          <p:nvPr/>
        </p:nvSpPr>
        <p:spPr>
          <a:xfrm>
            <a:off x="5270072" y="2981231"/>
            <a:ext cx="17559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soilprops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(array)</a:t>
            </a:r>
          </a:p>
        </p:txBody>
      </p:sp>
    </p:spTree>
    <p:extLst>
      <p:ext uri="{BB962C8B-B14F-4D97-AF65-F5344CB8AC3E}">
        <p14:creationId xmlns:p14="http://schemas.microsoft.com/office/powerpoint/2010/main" val="918479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MartheSoil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Méthodes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14E1BC-C55E-90D3-5369-EEA63A3E0323}"/>
              </a:ext>
            </a:extLst>
          </p:cNvPr>
          <p:cNvSpPr/>
          <p:nvPr/>
        </p:nvSpPr>
        <p:spPr>
          <a:xfrm>
            <a:off x="508481" y="2237985"/>
            <a:ext cx="35148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zone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                       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as_style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'list-like'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value, zone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AF8E656-AB7B-0EDF-90FC-3AFA36EEBB81}"/>
              </a:ext>
            </a:extLst>
          </p:cNvPr>
          <p:cNvSpPr txBox="1"/>
          <p:nvPr/>
        </p:nvSpPr>
        <p:spPr>
          <a:xfrm>
            <a:off x="381246" y="1774294"/>
            <a:ext cx="2361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Extraction/modification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8580FA-A1DE-9E62-A512-BE14207AE3C9}"/>
              </a:ext>
            </a:extLst>
          </p:cNvPr>
          <p:cNvSpPr/>
          <p:nvPr/>
        </p:nvSpPr>
        <p:spPr>
          <a:xfrm>
            <a:off x="508481" y="3710782"/>
            <a:ext cx="3812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martfile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5147E3-BE64-2109-A44F-9CB7408D3767}"/>
              </a:ext>
            </a:extLst>
          </p:cNvPr>
          <p:cNvSpPr/>
          <p:nvPr/>
        </p:nvSpPr>
        <p:spPr>
          <a:xfrm>
            <a:off x="4838761" y="3061992"/>
            <a:ext cx="3027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filename,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6F84B20-0629-2831-0B96-BB548F49E5D0}"/>
              </a:ext>
            </a:extLst>
          </p:cNvPr>
          <p:cNvSpPr txBox="1"/>
          <p:nvPr/>
        </p:nvSpPr>
        <p:spPr>
          <a:xfrm>
            <a:off x="508481" y="3323602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Ecriture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D926D94-745B-B7B2-FDCE-BF3DC8502A40}"/>
              </a:ext>
            </a:extLst>
          </p:cNvPr>
          <p:cNvSpPr txBox="1"/>
          <p:nvPr/>
        </p:nvSpPr>
        <p:spPr>
          <a:xfrm>
            <a:off x="4862512" y="1774294"/>
            <a:ext cx="3514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Echantillonage spatial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7E9BBC-5616-8084-2F49-7273BF5FBD53}"/>
              </a:ext>
            </a:extLst>
          </p:cNvPr>
          <p:cNvSpPr/>
          <p:nvPr/>
        </p:nvSpPr>
        <p:spPr>
          <a:xfrm>
            <a:off x="4862512" y="2127307"/>
            <a:ext cx="2108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sample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x, y)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301801B4-23B9-151F-DFE4-0718F73025F1}"/>
              </a:ext>
            </a:extLst>
          </p:cNvPr>
          <p:cNvSpPr txBox="1"/>
          <p:nvPr/>
        </p:nvSpPr>
        <p:spPr>
          <a:xfrm>
            <a:off x="4838761" y="2619126"/>
            <a:ext cx="1781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Export vectoriel</a:t>
            </a:r>
          </a:p>
        </p:txBody>
      </p:sp>
    </p:spTree>
    <p:extLst>
      <p:ext uri="{BB962C8B-B14F-4D97-AF65-F5344CB8AC3E}">
        <p14:creationId xmlns:p14="http://schemas.microsoft.com/office/powerpoint/2010/main" val="407284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Intégration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6537424-7CE7-4005-1646-73286DAE9844}"/>
              </a:ext>
            </a:extLst>
          </p:cNvPr>
          <p:cNvSpPr txBox="1"/>
          <p:nvPr/>
        </p:nvSpPr>
        <p:spPr>
          <a:xfrm>
            <a:off x="4092655" y="2881023"/>
            <a:ext cx="120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Marthe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A7F8B8-D9AE-14B1-9D1F-18796938C94B}"/>
              </a:ext>
            </a:extLst>
          </p:cNvPr>
          <p:cNvSpPr txBox="1"/>
          <p:nvPr/>
        </p:nvSpPr>
        <p:spPr>
          <a:xfrm>
            <a:off x="1732196" y="2899157"/>
            <a:ext cx="1687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WinMarthe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720473-EDB7-B296-A98A-C37216A1499D}"/>
              </a:ext>
            </a:extLst>
          </p:cNvPr>
          <p:cNvSpPr txBox="1"/>
          <p:nvPr/>
        </p:nvSpPr>
        <p:spPr>
          <a:xfrm>
            <a:off x="6196861" y="2847059"/>
            <a:ext cx="159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PyMarthe</a:t>
            </a:r>
          </a:p>
        </p:txBody>
      </p:sp>
      <p:pic>
        <p:nvPicPr>
          <p:cNvPr id="19" name="Graphique 18" descr="Illustrateur avec un remplissage uni">
            <a:extLst>
              <a:ext uri="{FF2B5EF4-FFF2-40B4-BE49-F238E27FC236}">
                <a16:creationId xmlns:a16="http://schemas.microsoft.com/office/drawing/2014/main" id="{240436E9-4BF1-F5C2-6C29-2AF99CFB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5402" y="2117897"/>
            <a:ext cx="781260" cy="781260"/>
          </a:xfrm>
          <a:prstGeom prst="rect">
            <a:avLst/>
          </a:prstGeom>
        </p:spPr>
      </p:pic>
      <p:pic>
        <p:nvPicPr>
          <p:cNvPr id="25" name="Graphique 24" descr="Processeur contour">
            <a:extLst>
              <a:ext uri="{FF2B5EF4-FFF2-40B4-BE49-F238E27FC236}">
                <a16:creationId xmlns:a16="http://schemas.microsoft.com/office/drawing/2014/main" id="{C980E4B3-AD1D-82F0-6B70-C8A19EA43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4555" y="2118897"/>
            <a:ext cx="861540" cy="861540"/>
          </a:xfrm>
          <a:prstGeom prst="rect">
            <a:avLst/>
          </a:prstGeom>
        </p:spPr>
      </p:pic>
      <p:pic>
        <p:nvPicPr>
          <p:cNvPr id="29" name="Graphique 28" descr="Terminal Cmd avec un remplissage uni">
            <a:extLst>
              <a:ext uri="{FF2B5EF4-FFF2-40B4-BE49-F238E27FC236}">
                <a16:creationId xmlns:a16="http://schemas.microsoft.com/office/drawing/2014/main" id="{A90B5A26-21A4-FD83-98B3-11F472057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49813" y="2245599"/>
            <a:ext cx="689417" cy="689417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EB683DD2-103B-E0A8-044B-00D336F26D01}"/>
              </a:ext>
            </a:extLst>
          </p:cNvPr>
          <p:cNvGrpSpPr/>
          <p:nvPr/>
        </p:nvGrpSpPr>
        <p:grpSpPr>
          <a:xfrm>
            <a:off x="4386780" y="1287321"/>
            <a:ext cx="691604" cy="246531"/>
            <a:chOff x="4143983" y="692176"/>
            <a:chExt cx="1014364" cy="361583"/>
          </a:xfrm>
          <a:noFill/>
          <a:effectLst>
            <a:glow rad="228600">
              <a:schemeClr val="accent2">
                <a:satMod val="175000"/>
                <a:alpha val="31131"/>
              </a:schemeClr>
            </a:glow>
          </a:effectLst>
        </p:grpSpPr>
        <p:pic>
          <p:nvPicPr>
            <p:cNvPr id="38" name="Picture 4">
              <a:extLst>
                <a:ext uri="{FF2B5EF4-FFF2-40B4-BE49-F238E27FC236}">
                  <a16:creationId xmlns:a16="http://schemas.microsoft.com/office/drawing/2014/main" id="{37B0AEDD-610B-D50D-8F8B-55F883F85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3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40" name="Picture 4">
              <a:extLst>
                <a:ext uri="{FF2B5EF4-FFF2-40B4-BE49-F238E27FC236}">
                  <a16:creationId xmlns:a16="http://schemas.microsoft.com/office/drawing/2014/main" id="{FBD64FF2-6F5B-38CE-04F3-93B1849DD8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572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41" name="Picture 4">
              <a:extLst>
                <a:ext uri="{FF2B5EF4-FFF2-40B4-BE49-F238E27FC236}">
                  <a16:creationId xmlns:a16="http://schemas.microsoft.com/office/drawing/2014/main" id="{8A2F62F6-C586-1E82-38B7-62C1CCE07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160" y="692176"/>
              <a:ext cx="271187" cy="361583"/>
            </a:xfrm>
            <a:prstGeom prst="rect">
              <a:avLst/>
            </a:prstGeom>
            <a:grpFill/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B2A5EBA-6998-8E19-5FA7-ADA54BCC509A}"/>
              </a:ext>
            </a:extLst>
          </p:cNvPr>
          <p:cNvGrpSpPr/>
          <p:nvPr/>
        </p:nvGrpSpPr>
        <p:grpSpPr>
          <a:xfrm>
            <a:off x="4349523" y="3987447"/>
            <a:ext cx="691604" cy="246531"/>
            <a:chOff x="4143983" y="692176"/>
            <a:chExt cx="1014364" cy="361583"/>
          </a:xfrm>
          <a:noFill/>
          <a:effectLst>
            <a:glow rad="228600">
              <a:schemeClr val="accent3">
                <a:alpha val="31000"/>
              </a:schemeClr>
            </a:glow>
          </a:effectLst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0D82CD53-C682-9C00-D71A-25FF02FB1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3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4499864D-0022-F92E-FDD9-1B839C22AB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572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219BC7C8-7DA2-F880-2569-C60AE16A2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160" y="692176"/>
              <a:ext cx="271187" cy="361583"/>
            </a:xfrm>
            <a:prstGeom prst="rect">
              <a:avLst/>
            </a:prstGeom>
            <a:grpFill/>
          </p:spPr>
        </p:pic>
      </p:grpSp>
      <p:sp>
        <p:nvSpPr>
          <p:cNvPr id="51" name="Flèche vers le bas 50">
            <a:extLst>
              <a:ext uri="{FF2B5EF4-FFF2-40B4-BE49-F238E27FC236}">
                <a16:creationId xmlns:a16="http://schemas.microsoft.com/office/drawing/2014/main" id="{BE109A74-0C4F-1492-0C73-54ECCE097124}"/>
              </a:ext>
            </a:extLst>
          </p:cNvPr>
          <p:cNvSpPr/>
          <p:nvPr/>
        </p:nvSpPr>
        <p:spPr>
          <a:xfrm>
            <a:off x="4573691" y="1715718"/>
            <a:ext cx="253353" cy="37328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 vers le bas 56">
            <a:extLst>
              <a:ext uri="{FF2B5EF4-FFF2-40B4-BE49-F238E27FC236}">
                <a16:creationId xmlns:a16="http://schemas.microsoft.com/office/drawing/2014/main" id="{4E3EA9F0-B51C-1EDB-C715-ECB5580607D1}"/>
              </a:ext>
            </a:extLst>
          </p:cNvPr>
          <p:cNvSpPr/>
          <p:nvPr/>
        </p:nvSpPr>
        <p:spPr>
          <a:xfrm>
            <a:off x="4573691" y="3369278"/>
            <a:ext cx="253353" cy="37328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en angle 52">
            <a:extLst>
              <a:ext uri="{FF2B5EF4-FFF2-40B4-BE49-F238E27FC236}">
                <a16:creationId xmlns:a16="http://schemas.microsoft.com/office/drawing/2014/main" id="{D811A596-BEDD-1F78-D9E8-BC02324E5E8D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2984835" y="1001784"/>
            <a:ext cx="707311" cy="1524917"/>
          </a:xfrm>
          <a:prstGeom prst="bentConnector2">
            <a:avLst/>
          </a:prstGeom>
          <a:ln w="60325">
            <a:solidFill>
              <a:schemeClr val="tx2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>
            <a:extLst>
              <a:ext uri="{FF2B5EF4-FFF2-40B4-BE49-F238E27FC236}">
                <a16:creationId xmlns:a16="http://schemas.microsoft.com/office/drawing/2014/main" id="{1D1D2240-2FA8-6994-8A78-D072EFCCE242}"/>
              </a:ext>
            </a:extLst>
          </p:cNvPr>
          <p:cNvCxnSpPr>
            <a:cxnSpLocks/>
            <a:endCxn id="16" idx="2"/>
          </p:cNvCxnSpPr>
          <p:nvPr/>
        </p:nvCxnSpPr>
        <p:spPr>
          <a:xfrm rot="10800000">
            <a:off x="2576032" y="3299268"/>
            <a:ext cx="1477808" cy="811445"/>
          </a:xfrm>
          <a:prstGeom prst="bentConnector2">
            <a:avLst/>
          </a:prstGeom>
          <a:ln w="60325">
            <a:solidFill>
              <a:schemeClr val="tx2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en angle 66">
            <a:extLst>
              <a:ext uri="{FF2B5EF4-FFF2-40B4-BE49-F238E27FC236}">
                <a16:creationId xmlns:a16="http://schemas.microsoft.com/office/drawing/2014/main" id="{943251BA-31E1-8632-F74E-0B7A6C0C7E0F}"/>
              </a:ext>
            </a:extLst>
          </p:cNvPr>
          <p:cNvCxnSpPr>
            <a:cxnSpLocks/>
            <a:stCxn id="29" idx="0"/>
          </p:cNvCxnSpPr>
          <p:nvPr/>
        </p:nvCxnSpPr>
        <p:spPr>
          <a:xfrm rot="16200000" flipV="1">
            <a:off x="5775029" y="1026106"/>
            <a:ext cx="835013" cy="1603974"/>
          </a:xfrm>
          <a:prstGeom prst="bentConnector2">
            <a:avLst/>
          </a:prstGeom>
          <a:ln w="60325">
            <a:solidFill>
              <a:schemeClr val="tx2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en angle 69">
            <a:extLst>
              <a:ext uri="{FF2B5EF4-FFF2-40B4-BE49-F238E27FC236}">
                <a16:creationId xmlns:a16="http://schemas.microsoft.com/office/drawing/2014/main" id="{EB2AD971-3FFC-3CD0-3359-13D45D7BFD19}"/>
              </a:ext>
            </a:extLst>
          </p:cNvPr>
          <p:cNvCxnSpPr>
            <a:cxnSpLocks/>
          </p:cNvCxnSpPr>
          <p:nvPr/>
        </p:nvCxnSpPr>
        <p:spPr>
          <a:xfrm flipV="1">
            <a:off x="5432208" y="3281133"/>
            <a:ext cx="1572043" cy="829579"/>
          </a:xfrm>
          <a:prstGeom prst="bentConnector2">
            <a:avLst/>
          </a:prstGeom>
          <a:ln w="60325">
            <a:solidFill>
              <a:schemeClr val="tx2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0F1BAAAD-9677-6DE7-7262-6C1AB7B3E892}"/>
              </a:ext>
            </a:extLst>
          </p:cNvPr>
          <p:cNvSpPr txBox="1"/>
          <p:nvPr/>
        </p:nvSpPr>
        <p:spPr>
          <a:xfrm>
            <a:off x="4036500" y="819491"/>
            <a:ext cx="1233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Fichiers d’entrées 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DF97A9DB-FBC8-7A90-73E3-CD9B780698AD}"/>
              </a:ext>
            </a:extLst>
          </p:cNvPr>
          <p:cNvSpPr txBox="1"/>
          <p:nvPr/>
        </p:nvSpPr>
        <p:spPr>
          <a:xfrm>
            <a:off x="4063956" y="4387519"/>
            <a:ext cx="1233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Fichiers de sortie </a:t>
            </a:r>
          </a:p>
        </p:txBody>
      </p:sp>
    </p:spTree>
    <p:extLst>
      <p:ext uri="{BB962C8B-B14F-4D97-AF65-F5344CB8AC3E}">
        <p14:creationId xmlns:p14="http://schemas.microsoft.com/office/powerpoint/2010/main" val="3001781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MartheSoil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480310" cy="614731"/>
          </a:xfrm>
        </p:spPr>
        <p:txBody>
          <a:bodyPr/>
          <a:lstStyle/>
          <a:p>
            <a:r>
              <a:rPr lang="fr-FR" dirty="0"/>
              <a:t>Méthodes (suite)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C705A77-467F-3BBA-21F6-4D4C8B173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8240" r="28389" b="7871"/>
          <a:stretch/>
        </p:blipFill>
        <p:spPr>
          <a:xfrm>
            <a:off x="4091122" y="918289"/>
            <a:ext cx="4476415" cy="3576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24CE2C5-1570-7489-7184-F58EAD2EAB37}"/>
              </a:ext>
            </a:extLst>
          </p:cNvPr>
          <p:cNvSpPr/>
          <p:nvPr/>
        </p:nvSpPr>
        <p:spPr>
          <a:xfrm>
            <a:off x="710801" y="2508504"/>
            <a:ext cx="2320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plot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246FD92-C899-664D-523D-E01486E0FE17}"/>
              </a:ext>
            </a:extLst>
          </p:cNvPr>
          <p:cNvSpPr txBox="1"/>
          <p:nvPr/>
        </p:nvSpPr>
        <p:spPr>
          <a:xfrm>
            <a:off x="710801" y="1864225"/>
            <a:ext cx="1560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05795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3402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Optimisation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B5E18E-DD9E-FD20-79AB-B90AC2901AA9}"/>
              </a:ext>
            </a:extLst>
          </p:cNvPr>
          <p:cNvSpPr txBox="1"/>
          <p:nvPr/>
        </p:nvSpPr>
        <p:spPr>
          <a:xfrm>
            <a:off x="2101568" y="2530133"/>
            <a:ext cx="4505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MartheOptim</a:t>
            </a:r>
          </a:p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MartheParam</a:t>
            </a:r>
          </a:p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MartheObs</a:t>
            </a:r>
          </a:p>
        </p:txBody>
      </p:sp>
    </p:spTree>
    <p:extLst>
      <p:ext uri="{BB962C8B-B14F-4D97-AF65-F5344CB8AC3E}">
        <p14:creationId xmlns:p14="http://schemas.microsoft.com/office/powerpoint/2010/main" val="3585850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 : coins arrondis 175">
            <a:extLst>
              <a:ext uri="{FF2B5EF4-FFF2-40B4-BE49-F238E27FC236}">
                <a16:creationId xmlns:a16="http://schemas.microsoft.com/office/drawing/2014/main" id="{3F9686EC-3A0D-D79D-1136-1C164ADB81B6}"/>
              </a:ext>
            </a:extLst>
          </p:cNvPr>
          <p:cNvSpPr/>
          <p:nvPr/>
        </p:nvSpPr>
        <p:spPr>
          <a:xfrm>
            <a:off x="1050983" y="2561207"/>
            <a:ext cx="2659053" cy="681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0" y="90964"/>
            <a:ext cx="7886700" cy="994172"/>
          </a:xfrm>
        </p:spPr>
        <p:txBody>
          <a:bodyPr/>
          <a:lstStyle/>
          <a:p>
            <a:r>
              <a:rPr lang="fr-FR" dirty="0"/>
              <a:t>Couplage PEST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9C7DC63-A00B-A76A-DE47-01780795A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98" y="1526970"/>
            <a:ext cx="2053931" cy="549071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7AEC9B48-545A-A043-7DE8-16040AF11DA8}"/>
              </a:ext>
            </a:extLst>
          </p:cNvPr>
          <p:cNvSpPr txBox="1"/>
          <p:nvPr/>
        </p:nvSpPr>
        <p:spPr>
          <a:xfrm>
            <a:off x="6805375" y="2633894"/>
            <a:ext cx="120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Marthe</a:t>
            </a:r>
          </a:p>
        </p:txBody>
      </p:sp>
      <p:pic>
        <p:nvPicPr>
          <p:cNvPr id="30" name="Graphique 29" descr="Processeur contour">
            <a:extLst>
              <a:ext uri="{FF2B5EF4-FFF2-40B4-BE49-F238E27FC236}">
                <a16:creationId xmlns:a16="http://schemas.microsoft.com/office/drawing/2014/main" id="{9C2200E8-E811-DEFE-6661-1FDA71BF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275" y="1800648"/>
            <a:ext cx="861540" cy="861540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A8941F1B-A85A-10A4-65E1-37AC370A1364}"/>
              </a:ext>
            </a:extLst>
          </p:cNvPr>
          <p:cNvGrpSpPr/>
          <p:nvPr/>
        </p:nvGrpSpPr>
        <p:grpSpPr>
          <a:xfrm>
            <a:off x="7099500" y="877632"/>
            <a:ext cx="691604" cy="246531"/>
            <a:chOff x="4143983" y="692176"/>
            <a:chExt cx="1014364" cy="361583"/>
          </a:xfrm>
          <a:noFill/>
          <a:effectLst>
            <a:glow rad="228600">
              <a:schemeClr val="accent2">
                <a:satMod val="175000"/>
                <a:alpha val="31131"/>
              </a:schemeClr>
            </a:glow>
          </a:effectLst>
        </p:grpSpPr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B219AA3C-5FEF-28E8-F5FE-B895A3C021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3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5F1C8F10-9EBE-FA67-85DF-8EB9C52F4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572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7FEEDBBD-1F85-D38C-6B3A-8DE9CB765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160" y="692176"/>
              <a:ext cx="271187" cy="361583"/>
            </a:xfrm>
            <a:prstGeom prst="rect">
              <a:avLst/>
            </a:prstGeom>
            <a:grpFill/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D81B80A-B5CC-3833-D0D6-EE2692654C71}"/>
              </a:ext>
            </a:extLst>
          </p:cNvPr>
          <p:cNvGrpSpPr/>
          <p:nvPr/>
        </p:nvGrpSpPr>
        <p:grpSpPr>
          <a:xfrm>
            <a:off x="7123203" y="3872398"/>
            <a:ext cx="691604" cy="246531"/>
            <a:chOff x="4143983" y="692176"/>
            <a:chExt cx="1014364" cy="361583"/>
          </a:xfrm>
          <a:noFill/>
          <a:effectLst>
            <a:glow rad="228600">
              <a:schemeClr val="accent3">
                <a:alpha val="31000"/>
              </a:schemeClr>
            </a:glow>
          </a:effectLst>
        </p:grpSpPr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1DB33740-3B37-3A3E-1EB4-8239DD10C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983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99943875-960C-42C2-C13F-BFBCB0AE1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5572" y="692176"/>
              <a:ext cx="271187" cy="361583"/>
            </a:xfrm>
            <a:prstGeom prst="rect">
              <a:avLst/>
            </a:prstGeom>
            <a:grpFill/>
          </p:spPr>
        </p:pic>
        <p:pic>
          <p:nvPicPr>
            <p:cNvPr id="43" name="Picture 4">
              <a:extLst>
                <a:ext uri="{FF2B5EF4-FFF2-40B4-BE49-F238E27FC236}">
                  <a16:creationId xmlns:a16="http://schemas.microsoft.com/office/drawing/2014/main" id="{34946187-AF39-A7B3-55B0-EECD5A80E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160" y="692176"/>
              <a:ext cx="271187" cy="361583"/>
            </a:xfrm>
            <a:prstGeom prst="rect">
              <a:avLst/>
            </a:prstGeom>
            <a:grpFill/>
          </p:spPr>
        </p:pic>
      </p:grpSp>
      <p:sp>
        <p:nvSpPr>
          <p:cNvPr id="44" name="Flèche vers le bas 43">
            <a:extLst>
              <a:ext uri="{FF2B5EF4-FFF2-40B4-BE49-F238E27FC236}">
                <a16:creationId xmlns:a16="http://schemas.microsoft.com/office/drawing/2014/main" id="{1DC5CA38-0113-8EC5-658A-F4FFAF1DDBC1}"/>
              </a:ext>
            </a:extLst>
          </p:cNvPr>
          <p:cNvSpPr/>
          <p:nvPr/>
        </p:nvSpPr>
        <p:spPr>
          <a:xfrm>
            <a:off x="7286411" y="1356829"/>
            <a:ext cx="253353" cy="37328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Flèche vers le bas 44">
            <a:extLst>
              <a:ext uri="{FF2B5EF4-FFF2-40B4-BE49-F238E27FC236}">
                <a16:creationId xmlns:a16="http://schemas.microsoft.com/office/drawing/2014/main" id="{E44DFD46-2BB3-FE36-B7B1-43063B0D1DDF}"/>
              </a:ext>
            </a:extLst>
          </p:cNvPr>
          <p:cNvSpPr/>
          <p:nvPr/>
        </p:nvSpPr>
        <p:spPr>
          <a:xfrm>
            <a:off x="7286411" y="3122149"/>
            <a:ext cx="253353" cy="373285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en angle 45">
            <a:extLst>
              <a:ext uri="{FF2B5EF4-FFF2-40B4-BE49-F238E27FC236}">
                <a16:creationId xmlns:a16="http://schemas.microsoft.com/office/drawing/2014/main" id="{649A08F5-C36C-7F3F-F0B8-875E7305F4B4}"/>
              </a:ext>
            </a:extLst>
          </p:cNvPr>
          <p:cNvCxnSpPr>
            <a:cxnSpLocks/>
            <a:stCxn id="61" idx="0"/>
            <a:endCxn id="124" idx="3"/>
          </p:cNvCxnSpPr>
          <p:nvPr/>
        </p:nvCxnSpPr>
        <p:spPr>
          <a:xfrm rot="16200000" flipV="1">
            <a:off x="4923814" y="583861"/>
            <a:ext cx="398408" cy="1347464"/>
          </a:xfrm>
          <a:prstGeom prst="bentConnector2">
            <a:avLst/>
          </a:prstGeom>
          <a:ln w="5080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93507F77-4A8D-59B0-8525-C1EE4D0269F4}"/>
              </a:ext>
            </a:extLst>
          </p:cNvPr>
          <p:cNvSpPr txBox="1"/>
          <p:nvPr/>
        </p:nvSpPr>
        <p:spPr>
          <a:xfrm>
            <a:off x="6749220" y="409802"/>
            <a:ext cx="1233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Fichiers d’entrées 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5A8085E-9422-F539-1CDB-D7DD2B6EA309}"/>
              </a:ext>
            </a:extLst>
          </p:cNvPr>
          <p:cNvSpPr txBox="1"/>
          <p:nvPr/>
        </p:nvSpPr>
        <p:spPr>
          <a:xfrm>
            <a:off x="6837636" y="4272470"/>
            <a:ext cx="1233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Fichiers de sortie 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890C8EB0-6EFA-2F87-13FF-445C3F884C92}"/>
              </a:ext>
            </a:extLst>
          </p:cNvPr>
          <p:cNvSpPr txBox="1"/>
          <p:nvPr/>
        </p:nvSpPr>
        <p:spPr>
          <a:xfrm>
            <a:off x="4994753" y="2170638"/>
            <a:ext cx="159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PyMarthe</a:t>
            </a:r>
          </a:p>
        </p:txBody>
      </p:sp>
      <p:pic>
        <p:nvPicPr>
          <p:cNvPr id="61" name="Graphique 60" descr="Terminal Cmd avec un remplissage uni">
            <a:extLst>
              <a:ext uri="{FF2B5EF4-FFF2-40B4-BE49-F238E27FC236}">
                <a16:creationId xmlns:a16="http://schemas.microsoft.com/office/drawing/2014/main" id="{3E2D3A1E-F09A-D757-D335-66BCF6A5F2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2041" y="1456797"/>
            <a:ext cx="689417" cy="689417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B930477B-0EB6-2F34-7F18-F073290D9180}"/>
              </a:ext>
            </a:extLst>
          </p:cNvPr>
          <p:cNvSpPr txBox="1"/>
          <p:nvPr/>
        </p:nvSpPr>
        <p:spPr>
          <a:xfrm>
            <a:off x="1563534" y="4262310"/>
            <a:ext cx="1595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PyMarthe</a:t>
            </a:r>
          </a:p>
        </p:txBody>
      </p:sp>
      <p:pic>
        <p:nvPicPr>
          <p:cNvPr id="65" name="Graphique 64" descr="Terminal Cmd avec un remplissage uni">
            <a:extLst>
              <a:ext uri="{FF2B5EF4-FFF2-40B4-BE49-F238E27FC236}">
                <a16:creationId xmlns:a16="http://schemas.microsoft.com/office/drawing/2014/main" id="{A84129A2-EED7-614A-5494-C56271CA2D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6486" y="3660850"/>
            <a:ext cx="689417" cy="689417"/>
          </a:xfrm>
          <a:prstGeom prst="rect">
            <a:avLst/>
          </a:prstGeom>
        </p:spPr>
      </p:pic>
      <p:grpSp>
        <p:nvGrpSpPr>
          <p:cNvPr id="186" name="Groupe 185">
            <a:extLst>
              <a:ext uri="{FF2B5EF4-FFF2-40B4-BE49-F238E27FC236}">
                <a16:creationId xmlns:a16="http://schemas.microsoft.com/office/drawing/2014/main" id="{CEB6432B-2E5D-1CC6-44A2-F69F98808D7C}"/>
              </a:ext>
            </a:extLst>
          </p:cNvPr>
          <p:cNvGrpSpPr/>
          <p:nvPr/>
        </p:nvGrpSpPr>
        <p:grpSpPr>
          <a:xfrm>
            <a:off x="3768159" y="3820951"/>
            <a:ext cx="954107" cy="683402"/>
            <a:chOff x="4613488" y="2943680"/>
            <a:chExt cx="954107" cy="683402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BAB6F60E-C6BF-BD2E-D6BA-FA867C491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019" y="2943680"/>
              <a:ext cx="440441" cy="469529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FFF798B-E963-239F-5A37-A61FAF111FD9}"/>
                </a:ext>
              </a:extLst>
            </p:cNvPr>
            <p:cNvSpPr txBox="1"/>
            <p:nvPr/>
          </p:nvSpPr>
          <p:spPr>
            <a:xfrm>
              <a:off x="4613488" y="3380861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>
                  <a:latin typeface="Courier" pitchFamily="2" charset="0"/>
                </a:rPr>
                <a:t>run.config</a:t>
              </a:r>
            </a:p>
          </p:txBody>
        </p:sp>
      </p:grpSp>
      <p:cxnSp>
        <p:nvCxnSpPr>
          <p:cNvPr id="68" name="Connecteur en angle 67">
            <a:extLst>
              <a:ext uri="{FF2B5EF4-FFF2-40B4-BE49-F238E27FC236}">
                <a16:creationId xmlns:a16="http://schemas.microsoft.com/office/drawing/2014/main" id="{9D808B85-BB6C-F449-FA94-D511EF4CE35F}"/>
              </a:ext>
            </a:extLst>
          </p:cNvPr>
          <p:cNvCxnSpPr>
            <a:cxnSpLocks/>
            <a:stCxn id="124" idx="1"/>
            <a:endCxn id="26" idx="0"/>
          </p:cNvCxnSpPr>
          <p:nvPr/>
        </p:nvCxnSpPr>
        <p:spPr>
          <a:xfrm rot="10800000" flipV="1">
            <a:off x="2387765" y="1058388"/>
            <a:ext cx="1591993" cy="468581"/>
          </a:xfrm>
          <a:prstGeom prst="bentConnector2">
            <a:avLst/>
          </a:prstGeom>
          <a:ln w="5080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en angle 93">
            <a:extLst>
              <a:ext uri="{FF2B5EF4-FFF2-40B4-BE49-F238E27FC236}">
                <a16:creationId xmlns:a16="http://schemas.microsoft.com/office/drawing/2014/main" id="{13003399-F122-6F0B-9A62-66BA954DA35A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3414729" y="1800376"/>
            <a:ext cx="901850" cy="1130"/>
          </a:xfrm>
          <a:prstGeom prst="straightConnector1">
            <a:avLst/>
          </a:prstGeom>
          <a:ln w="5080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EC2540DD-AEDF-C46D-15EA-EE6BF0CC4224}"/>
              </a:ext>
            </a:extLst>
          </p:cNvPr>
          <p:cNvGrpSpPr/>
          <p:nvPr/>
        </p:nvGrpSpPr>
        <p:grpSpPr>
          <a:xfrm>
            <a:off x="3892384" y="823624"/>
            <a:ext cx="599289" cy="645190"/>
            <a:chOff x="5633610" y="3596297"/>
            <a:chExt cx="599289" cy="645190"/>
          </a:xfrm>
        </p:grpSpPr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7FDA7824-FC7E-B87A-E088-E06A959EB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983" y="3596297"/>
              <a:ext cx="469529" cy="46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ZoneTexte 124">
              <a:extLst>
                <a:ext uri="{FF2B5EF4-FFF2-40B4-BE49-F238E27FC236}">
                  <a16:creationId xmlns:a16="http://schemas.microsoft.com/office/drawing/2014/main" id="{A932F3D2-169C-56C1-F2E0-69FF4688C54A}"/>
                </a:ext>
              </a:extLst>
            </p:cNvPr>
            <p:cNvSpPr txBox="1"/>
            <p:nvPr/>
          </p:nvSpPr>
          <p:spPr>
            <a:xfrm>
              <a:off x="5633610" y="3995266"/>
              <a:ext cx="599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>
                  <a:latin typeface="Courie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sim</a:t>
              </a:r>
            </a:p>
          </p:txBody>
        </p:sp>
      </p:grp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D4AB50AA-E1C3-94BC-F27E-20089CA69214}"/>
              </a:ext>
            </a:extLst>
          </p:cNvPr>
          <p:cNvGrpSpPr/>
          <p:nvPr/>
        </p:nvGrpSpPr>
        <p:grpSpPr>
          <a:xfrm>
            <a:off x="4316579" y="1586532"/>
            <a:ext cx="599289" cy="645190"/>
            <a:chOff x="5633610" y="3596297"/>
            <a:chExt cx="599289" cy="645190"/>
          </a:xfrm>
        </p:grpSpPr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70F1C990-7E19-12B0-D02E-2B270EE1C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983" y="3596297"/>
              <a:ext cx="469529" cy="46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ZoneTexte 127">
              <a:extLst>
                <a:ext uri="{FF2B5EF4-FFF2-40B4-BE49-F238E27FC236}">
                  <a16:creationId xmlns:a16="http://schemas.microsoft.com/office/drawing/2014/main" id="{C55A399D-28D2-B174-82CE-70DAE48BEE09}"/>
                </a:ext>
              </a:extLst>
            </p:cNvPr>
            <p:cNvSpPr txBox="1"/>
            <p:nvPr/>
          </p:nvSpPr>
          <p:spPr>
            <a:xfrm>
              <a:off x="5633610" y="3995266"/>
              <a:ext cx="599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>
                  <a:latin typeface="Courie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par</a:t>
              </a:r>
            </a:p>
          </p:txBody>
        </p:sp>
      </p:grpSp>
      <p:cxnSp>
        <p:nvCxnSpPr>
          <p:cNvPr id="132" name="Connecteur en angle 93">
            <a:extLst>
              <a:ext uri="{FF2B5EF4-FFF2-40B4-BE49-F238E27FC236}">
                <a16:creationId xmlns:a16="http://schemas.microsoft.com/office/drawing/2014/main" id="{C980BFB4-11BF-D4A9-1F0C-A6733A341BFF}"/>
              </a:ext>
            </a:extLst>
          </p:cNvPr>
          <p:cNvCxnSpPr>
            <a:cxnSpLocks/>
          </p:cNvCxnSpPr>
          <p:nvPr/>
        </p:nvCxnSpPr>
        <p:spPr>
          <a:xfrm>
            <a:off x="4968610" y="1847761"/>
            <a:ext cx="452951" cy="4545"/>
          </a:xfrm>
          <a:prstGeom prst="straightConnector1">
            <a:avLst/>
          </a:prstGeom>
          <a:ln w="50800">
            <a:solidFill>
              <a:schemeClr val="accent1">
                <a:alpha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en angle 137">
            <a:extLst>
              <a:ext uri="{FF2B5EF4-FFF2-40B4-BE49-F238E27FC236}">
                <a16:creationId xmlns:a16="http://schemas.microsoft.com/office/drawing/2014/main" id="{08E37376-FE00-B1A0-CB63-288A8FDE4C4E}"/>
              </a:ext>
            </a:extLst>
          </p:cNvPr>
          <p:cNvCxnSpPr>
            <a:cxnSpLocks/>
            <a:stCxn id="61" idx="3"/>
            <a:endCxn id="34" idx="1"/>
          </p:cNvCxnSpPr>
          <p:nvPr/>
        </p:nvCxnSpPr>
        <p:spPr>
          <a:xfrm flipV="1">
            <a:off x="6141458" y="1000898"/>
            <a:ext cx="958042" cy="800608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en angle 143">
            <a:extLst>
              <a:ext uri="{FF2B5EF4-FFF2-40B4-BE49-F238E27FC236}">
                <a16:creationId xmlns:a16="http://schemas.microsoft.com/office/drawing/2014/main" id="{9E701AF8-6574-8A44-FFAB-4C5A870DC5CB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>
            <a:off x="5902647" y="2612008"/>
            <a:ext cx="1220556" cy="1383657"/>
          </a:xfrm>
          <a:prstGeom prst="bentConnector2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e 149">
            <a:extLst>
              <a:ext uri="{FF2B5EF4-FFF2-40B4-BE49-F238E27FC236}">
                <a16:creationId xmlns:a16="http://schemas.microsoft.com/office/drawing/2014/main" id="{73557066-4AE0-C226-956C-F3980C42087E}"/>
              </a:ext>
            </a:extLst>
          </p:cNvPr>
          <p:cNvGrpSpPr/>
          <p:nvPr/>
        </p:nvGrpSpPr>
        <p:grpSpPr>
          <a:xfrm>
            <a:off x="1160756" y="2603753"/>
            <a:ext cx="599289" cy="645190"/>
            <a:chOff x="5633610" y="3596297"/>
            <a:chExt cx="599289" cy="645190"/>
          </a:xfrm>
        </p:grpSpPr>
        <p:pic>
          <p:nvPicPr>
            <p:cNvPr id="151" name="Picture 2">
              <a:extLst>
                <a:ext uri="{FF2B5EF4-FFF2-40B4-BE49-F238E27FC236}">
                  <a16:creationId xmlns:a16="http://schemas.microsoft.com/office/drawing/2014/main" id="{BDB83B28-B026-72E7-7BA0-B99375AAB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983" y="3596297"/>
              <a:ext cx="469529" cy="46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ZoneTexte 151">
              <a:extLst>
                <a:ext uri="{FF2B5EF4-FFF2-40B4-BE49-F238E27FC236}">
                  <a16:creationId xmlns:a16="http://schemas.microsoft.com/office/drawing/2014/main" id="{0C462DAE-BEF3-03D6-2130-6DD945F548E4}"/>
                </a:ext>
              </a:extLst>
            </p:cNvPr>
            <p:cNvSpPr txBox="1"/>
            <p:nvPr/>
          </p:nvSpPr>
          <p:spPr>
            <a:xfrm>
              <a:off x="5633610" y="3995266"/>
              <a:ext cx="599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>
                  <a:latin typeface="Courie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tpl</a:t>
              </a:r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C5C974E7-F5A8-4CF7-E901-0E23E5988E45}"/>
              </a:ext>
            </a:extLst>
          </p:cNvPr>
          <p:cNvGrpSpPr/>
          <p:nvPr/>
        </p:nvGrpSpPr>
        <p:grpSpPr>
          <a:xfrm>
            <a:off x="2869260" y="2612006"/>
            <a:ext cx="599289" cy="645190"/>
            <a:chOff x="5633610" y="3596297"/>
            <a:chExt cx="599289" cy="645190"/>
          </a:xfrm>
        </p:grpSpPr>
        <p:pic>
          <p:nvPicPr>
            <p:cNvPr id="154" name="Picture 2">
              <a:extLst>
                <a:ext uri="{FF2B5EF4-FFF2-40B4-BE49-F238E27FC236}">
                  <a16:creationId xmlns:a16="http://schemas.microsoft.com/office/drawing/2014/main" id="{463A46DA-1B8D-3074-5ADA-999F1C156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983" y="3596297"/>
              <a:ext cx="469529" cy="46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ZoneTexte 154">
              <a:extLst>
                <a:ext uri="{FF2B5EF4-FFF2-40B4-BE49-F238E27FC236}">
                  <a16:creationId xmlns:a16="http://schemas.microsoft.com/office/drawing/2014/main" id="{AA6E4524-AA47-EC6F-B303-71A3C869B16C}"/>
                </a:ext>
              </a:extLst>
            </p:cNvPr>
            <p:cNvSpPr txBox="1"/>
            <p:nvPr/>
          </p:nvSpPr>
          <p:spPr>
            <a:xfrm>
              <a:off x="5633610" y="3995266"/>
              <a:ext cx="5992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>
                  <a:latin typeface="Courier" pitchFamily="2" charset="0"/>
                  <a:ea typeface="Verdana" panose="020B0604030504040204" pitchFamily="34" charset="0"/>
                  <a:cs typeface="Verdana" panose="020B0604030504040204" pitchFamily="34" charset="0"/>
                </a:rPr>
                <a:t>ins</a:t>
              </a:r>
            </a:p>
          </p:txBody>
        </p:sp>
      </p:grpSp>
      <p:cxnSp>
        <p:nvCxnSpPr>
          <p:cNvPr id="167" name="Connecteur en angle 93">
            <a:extLst>
              <a:ext uri="{FF2B5EF4-FFF2-40B4-BE49-F238E27FC236}">
                <a16:creationId xmlns:a16="http://schemas.microsoft.com/office/drawing/2014/main" id="{C77EC65E-4E63-6D41-CF88-BC4571568900}"/>
              </a:ext>
            </a:extLst>
          </p:cNvPr>
          <p:cNvCxnSpPr>
            <a:cxnSpLocks/>
          </p:cNvCxnSpPr>
          <p:nvPr/>
        </p:nvCxnSpPr>
        <p:spPr>
          <a:xfrm flipH="1" flipV="1">
            <a:off x="2378760" y="2131773"/>
            <a:ext cx="9003" cy="4389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en angle 93">
            <a:extLst>
              <a:ext uri="{FF2B5EF4-FFF2-40B4-BE49-F238E27FC236}">
                <a16:creationId xmlns:a16="http://schemas.microsoft.com/office/drawing/2014/main" id="{DB2D8CEC-2151-6967-7F86-B2EA36B3D6D5}"/>
              </a:ext>
            </a:extLst>
          </p:cNvPr>
          <p:cNvCxnSpPr>
            <a:cxnSpLocks/>
          </p:cNvCxnSpPr>
          <p:nvPr/>
        </p:nvCxnSpPr>
        <p:spPr>
          <a:xfrm flipH="1" flipV="1">
            <a:off x="2369757" y="3281129"/>
            <a:ext cx="9003" cy="438975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ZoneTexte 180">
            <a:extLst>
              <a:ext uri="{FF2B5EF4-FFF2-40B4-BE49-F238E27FC236}">
                <a16:creationId xmlns:a16="http://schemas.microsoft.com/office/drawing/2014/main" id="{646052BB-E715-D931-8B11-1175A8B35F7E}"/>
              </a:ext>
            </a:extLst>
          </p:cNvPr>
          <p:cNvSpPr txBox="1"/>
          <p:nvPr/>
        </p:nvSpPr>
        <p:spPr>
          <a:xfrm>
            <a:off x="1988416" y="3037687"/>
            <a:ext cx="723275" cy="246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>
                <a:latin typeface="Courier" pitchFamily="2" charset="0"/>
              </a:rPr>
              <a:t>cal.pst</a:t>
            </a:r>
          </a:p>
        </p:txBody>
      </p:sp>
      <p:cxnSp>
        <p:nvCxnSpPr>
          <p:cNvPr id="183" name="Connecteur en angle 182">
            <a:extLst>
              <a:ext uri="{FF2B5EF4-FFF2-40B4-BE49-F238E27FC236}">
                <a16:creationId xmlns:a16="http://schemas.microsoft.com/office/drawing/2014/main" id="{395E21F4-A3E1-5300-5BC9-28B57B55BA41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4444131" y="2595172"/>
            <a:ext cx="1243212" cy="1460544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eur en angle 93">
            <a:extLst>
              <a:ext uri="{FF2B5EF4-FFF2-40B4-BE49-F238E27FC236}">
                <a16:creationId xmlns:a16="http://schemas.microsoft.com/office/drawing/2014/main" id="{168243CF-D669-1AC0-FDEB-87F868E2A925}"/>
              </a:ext>
            </a:extLst>
          </p:cNvPr>
          <p:cNvCxnSpPr>
            <a:cxnSpLocks/>
          </p:cNvCxnSpPr>
          <p:nvPr/>
        </p:nvCxnSpPr>
        <p:spPr>
          <a:xfrm>
            <a:off x="2738446" y="4053442"/>
            <a:ext cx="107085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Image 50">
            <a:extLst>
              <a:ext uri="{FF2B5EF4-FFF2-40B4-BE49-F238E27FC236}">
                <a16:creationId xmlns:a16="http://schemas.microsoft.com/office/drawing/2014/main" id="{B553D460-DB5A-C1BC-3A70-B5F8B60715A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122" y="2645746"/>
            <a:ext cx="404142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46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07E9DC9-0C87-283E-6777-63BA1593278C}"/>
              </a:ext>
            </a:extLst>
          </p:cNvPr>
          <p:cNvSpPr/>
          <p:nvPr/>
        </p:nvSpPr>
        <p:spPr>
          <a:xfrm>
            <a:off x="6776720" y="1734837"/>
            <a:ext cx="1972239" cy="2689911"/>
          </a:xfrm>
          <a:prstGeom prst="roundRect">
            <a:avLst/>
          </a:prstGeom>
          <a:solidFill>
            <a:schemeClr val="accent1">
              <a:alpha val="1013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F31101B5-CEEA-93A4-1A66-977E3B4BC229}"/>
              </a:ext>
            </a:extLst>
          </p:cNvPr>
          <p:cNvSpPr/>
          <p:nvPr/>
        </p:nvSpPr>
        <p:spPr>
          <a:xfrm>
            <a:off x="1330960" y="1747520"/>
            <a:ext cx="5111555" cy="2689911"/>
          </a:xfrm>
          <a:prstGeom prst="roundRect">
            <a:avLst/>
          </a:prstGeom>
          <a:solidFill>
            <a:schemeClr val="accent1">
              <a:alpha val="1013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378712" cy="482651"/>
          </a:xfrm>
        </p:spPr>
        <p:txBody>
          <a:bodyPr/>
          <a:lstStyle/>
          <a:p>
            <a:r>
              <a:rPr lang="fr-FR" dirty="0"/>
              <a:t>Architecture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329552-D7BD-FC9A-5321-66F64686E6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10" y="2964180"/>
            <a:ext cx="985520" cy="9855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CA4D899-7521-3A63-0A76-34110D617D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2" y="2967990"/>
            <a:ext cx="985520" cy="9855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9E01A5-0056-1CA2-C352-DDB5329FE60B}"/>
              </a:ext>
            </a:extLst>
          </p:cNvPr>
          <p:cNvSpPr/>
          <p:nvPr/>
        </p:nvSpPr>
        <p:spPr>
          <a:xfrm>
            <a:off x="3829481" y="3996125"/>
            <a:ext cx="16371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param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 </a:t>
            </a:r>
            <a:endParaRPr lang="fr-FR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F3108B-00FB-57E6-DF19-AC2E8B983412}"/>
              </a:ext>
            </a:extLst>
          </p:cNvPr>
          <p:cNvSpPr/>
          <p:nvPr/>
        </p:nvSpPr>
        <p:spPr>
          <a:xfrm>
            <a:off x="2272903" y="3996125"/>
            <a:ext cx="141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obs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CE47BDB0-2250-F227-3564-8E278D37CDA7}"/>
              </a:ext>
            </a:extLst>
          </p:cNvPr>
          <p:cNvGrpSpPr/>
          <p:nvPr/>
        </p:nvGrpSpPr>
        <p:grpSpPr>
          <a:xfrm>
            <a:off x="395041" y="1997364"/>
            <a:ext cx="733153" cy="733153"/>
            <a:chOff x="1068698" y="1772013"/>
            <a:chExt cx="733153" cy="733153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EB9BC78-492F-44C9-5F8F-447348168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98" y="1772013"/>
              <a:ext cx="733153" cy="733153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2EE79AD-4E7F-9B15-7EE0-34FE950F8169}"/>
                </a:ext>
              </a:extLst>
            </p:cNvPr>
            <p:cNvSpPr txBox="1"/>
            <p:nvPr/>
          </p:nvSpPr>
          <p:spPr>
            <a:xfrm>
              <a:off x="1170096" y="2041004"/>
              <a:ext cx="5303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bg1">
                      <a:lumMod val="50000"/>
                    </a:schemeClr>
                  </a:solidFill>
                </a:rPr>
                <a:t>obs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11C15FA-D354-20B4-DFCB-E2C574385F97}"/>
              </a:ext>
            </a:extLst>
          </p:cNvPr>
          <p:cNvSpPr/>
          <p:nvPr/>
        </p:nvSpPr>
        <p:spPr>
          <a:xfrm>
            <a:off x="1407256" y="2455091"/>
            <a:ext cx="157052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add_obs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cxnSp>
        <p:nvCxnSpPr>
          <p:cNvPr id="18" name="Connecteur en angle 17">
            <a:extLst>
              <a:ext uri="{FF2B5EF4-FFF2-40B4-BE49-F238E27FC236}">
                <a16:creationId xmlns:a16="http://schemas.microsoft.com/office/drawing/2014/main" id="{27157623-4715-1BEC-4F86-1707F7F9A23A}"/>
              </a:ext>
            </a:extLst>
          </p:cNvPr>
          <p:cNvCxnSpPr>
            <a:stCxn id="13" idx="3"/>
            <a:endCxn id="9" idx="0"/>
          </p:cNvCxnSpPr>
          <p:nvPr/>
        </p:nvCxnSpPr>
        <p:spPr>
          <a:xfrm>
            <a:off x="1128194" y="2363941"/>
            <a:ext cx="1929968" cy="604049"/>
          </a:xfrm>
          <a:prstGeom prst="bentConnector2">
            <a:avLst/>
          </a:prstGeom>
          <a:ln w="57150">
            <a:solidFill>
              <a:schemeClr val="tx1">
                <a:alpha val="8847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819A161-3A99-10FB-D9B0-A5E93BECC7BC}"/>
              </a:ext>
            </a:extLst>
          </p:cNvPr>
          <p:cNvSpPr/>
          <p:nvPr/>
        </p:nvSpPr>
        <p:spPr>
          <a:xfrm>
            <a:off x="4740864" y="2455090"/>
            <a:ext cx="16253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add_param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cxnSp>
        <p:nvCxnSpPr>
          <p:cNvPr id="20" name="Connecteur en angle 19">
            <a:extLst>
              <a:ext uri="{FF2B5EF4-FFF2-40B4-BE49-F238E27FC236}">
                <a16:creationId xmlns:a16="http://schemas.microsoft.com/office/drawing/2014/main" id="{034C97F3-285F-2ED9-77BA-62090B9A145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95370" y="2390012"/>
            <a:ext cx="2116306" cy="604648"/>
          </a:xfrm>
          <a:prstGeom prst="bentConnector2">
            <a:avLst/>
          </a:prstGeom>
          <a:ln w="57150">
            <a:solidFill>
              <a:schemeClr val="tx1">
                <a:alpha val="88477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EEF6A47-DED1-04BF-E33D-8FF42576ED45}"/>
              </a:ext>
            </a:extLst>
          </p:cNvPr>
          <p:cNvSpPr/>
          <p:nvPr/>
        </p:nvSpPr>
        <p:spPr>
          <a:xfrm>
            <a:off x="3058162" y="1811386"/>
            <a:ext cx="1611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>
                <a:solidFill>
                  <a:schemeClr val="accent1"/>
                </a:solidFill>
              </a:rPr>
              <a:t>MartheOptim</a:t>
            </a:r>
            <a:endParaRPr lang="fr-FR" sz="2000" i="1">
              <a:solidFill>
                <a:schemeClr val="accent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14D913-D23E-1EB8-215B-6ED7A41A227B}"/>
              </a:ext>
            </a:extLst>
          </p:cNvPr>
          <p:cNvSpPr/>
          <p:nvPr/>
        </p:nvSpPr>
        <p:spPr>
          <a:xfrm>
            <a:off x="6913001" y="2363940"/>
            <a:ext cx="173456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</a:t>
            </a:r>
          </a:p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'emmca'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'emmli'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soil'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MartheSoil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</a:p>
          <a:p>
            <a:r>
              <a:rPr lang="fr-FR" sz="1000" dirty="0">
                <a:latin typeface="Cambria Math" panose="02040503050406030204" pitchFamily="18" charset="0"/>
              </a:rPr>
              <a:t> </a:t>
            </a:r>
            <a:r>
              <a:rPr lang="fr-FR" sz="1000" dirty="0">
                <a:solidFill>
                  <a:srgbClr val="4E9A06"/>
                </a:solidFill>
                <a:latin typeface="Cambria Math" panose="02040503050406030204" pitchFamily="18" charset="0"/>
              </a:rPr>
              <a:t>aqpump’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MarthePump</a:t>
            </a:r>
            <a:r>
              <a:rPr lang="fr-FR" sz="1000" dirty="0">
                <a:solidFill>
                  <a:srgbClr val="CE5C00"/>
                </a:solidFill>
                <a:latin typeface="Cambria Math" panose="02040503050406030204" pitchFamily="18" charset="0"/>
              </a:rPr>
              <a:t>&gt;}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09F48E-DDA1-8E71-C4C9-EC40A5DC55DC}"/>
              </a:ext>
            </a:extLst>
          </p:cNvPr>
          <p:cNvSpPr/>
          <p:nvPr/>
        </p:nvSpPr>
        <p:spPr>
          <a:xfrm>
            <a:off x="6949154" y="1811386"/>
            <a:ext cx="1627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i="1" dirty="0">
                <a:solidFill>
                  <a:schemeClr val="accent1"/>
                </a:solidFill>
              </a:rPr>
              <a:t>MartheModel</a:t>
            </a:r>
            <a:endParaRPr lang="fr-FR" sz="2000" i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Instanciation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BDF536-576C-2C13-7CDB-1C690B9B268A}"/>
              </a:ext>
            </a:extLst>
          </p:cNvPr>
          <p:cNvSpPr/>
          <p:nvPr/>
        </p:nvSpPr>
        <p:spPr>
          <a:xfrm>
            <a:off x="770127" y="1583520"/>
            <a:ext cx="4785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MartheOptim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 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7B39C48-8D49-5438-D81E-7ABCC7AA8E22}"/>
              </a:ext>
            </a:extLst>
          </p:cNvPr>
          <p:cNvSpPr txBox="1">
            <a:spLocks/>
          </p:cNvSpPr>
          <p:nvPr/>
        </p:nvSpPr>
        <p:spPr>
          <a:xfrm>
            <a:off x="770127" y="2182337"/>
            <a:ext cx="2571752" cy="4115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F9ECA4-688A-48BE-CEE0-2BB55FA3677A}"/>
              </a:ext>
            </a:extLst>
          </p:cNvPr>
          <p:cNvSpPr/>
          <p:nvPr/>
        </p:nvSpPr>
        <p:spPr>
          <a:xfrm>
            <a:off x="1744839" y="2947404"/>
            <a:ext cx="15970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obs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  <a:p>
            <a:endParaRPr lang="fr-FR" sz="14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4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param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endParaRPr lang="fr-FR" sz="1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6EA576-40E5-5E5A-60D5-4D5E6C0DF8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93" y="2827604"/>
            <a:ext cx="489324" cy="48932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11CB2E9-7E39-9132-BE92-D983B1FAF9B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93" y="3511952"/>
            <a:ext cx="489324" cy="4893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9453B3-7BA6-362D-2EAA-0759AE8F33B9}"/>
              </a:ext>
            </a:extLst>
          </p:cNvPr>
          <p:cNvSpPr/>
          <p:nvPr/>
        </p:nvSpPr>
        <p:spPr>
          <a:xfrm>
            <a:off x="4956047" y="2792290"/>
            <a:ext cx="30987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get_nobs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(locnme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…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get_nlocs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(datatype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…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get_ndatatypes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D092001-41D2-B379-B252-D5BE6CFDBC14}"/>
              </a:ext>
            </a:extLst>
          </p:cNvPr>
          <p:cNvSpPr txBox="1">
            <a:spLocks/>
          </p:cNvSpPr>
          <p:nvPr/>
        </p:nvSpPr>
        <p:spPr>
          <a:xfrm>
            <a:off x="4956047" y="2182337"/>
            <a:ext cx="2571752" cy="4115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Méthodes </a:t>
            </a:r>
          </a:p>
        </p:txBody>
      </p:sp>
    </p:spTree>
    <p:extLst>
      <p:ext uri="{BB962C8B-B14F-4D97-AF65-F5344CB8AC3E}">
        <p14:creationId xmlns:p14="http://schemas.microsoft.com/office/powerpoint/2010/main" val="976717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8" y="1051509"/>
            <a:ext cx="5721352" cy="411531"/>
          </a:xfrm>
        </p:spPr>
        <p:txBody>
          <a:bodyPr/>
          <a:lstStyle/>
          <a:p>
            <a:r>
              <a:rPr lang="fr-FR" dirty="0"/>
              <a:t>Ajout d’un paramètre distribué</a:t>
            </a:r>
          </a:p>
        </p:txBody>
      </p:sp>
      <p:sp>
        <p:nvSpPr>
          <p:cNvPr id="99" name="Rectangle 6">
            <a:extLst>
              <a:ext uri="{FF2B5EF4-FFF2-40B4-BE49-F238E27FC236}">
                <a16:creationId xmlns:a16="http://schemas.microsoft.com/office/drawing/2014/main" id="{CD7DF532-5712-6055-C2E3-E25CB9F6E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60" y="1560551"/>
            <a:ext cx="4165600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mopt.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add_param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(parname, mobj, </a:t>
            </a:r>
            <a:r>
              <a:rPr lang="fr-FR" altLang="fr-FR" sz="1400" b="1">
                <a:solidFill>
                  <a:srgbClr val="00797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izone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):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10F848-F018-3037-6449-A1359F7C0013}"/>
              </a:ext>
            </a:extLst>
          </p:cNvPr>
          <p:cNvSpPr/>
          <p:nvPr/>
        </p:nvSpPr>
        <p:spPr>
          <a:xfrm>
            <a:off x="1076960" y="223528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mobj (</a:t>
            </a:r>
            <a:r>
              <a:rPr lang="fr-FR" sz="1400">
                <a:solidFill>
                  <a:srgbClr val="C00000"/>
                </a:solidFill>
              </a:rPr>
              <a:t>MartheField</a:t>
            </a:r>
            <a:r>
              <a:rPr lang="fr-FR" sz="1400"/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76FE36D-1B64-768F-DB79-34B307B65CAC}"/>
              </a:ext>
            </a:extLst>
          </p:cNvPr>
          <p:cNvSpPr/>
          <p:nvPr/>
        </p:nvSpPr>
        <p:spPr>
          <a:xfrm>
            <a:off x="1076960" y="1853159"/>
            <a:ext cx="1223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parname (</a:t>
            </a:r>
            <a:r>
              <a:rPr lang="fr-FR" sz="1400">
                <a:solidFill>
                  <a:srgbClr val="C00000"/>
                </a:solidFill>
              </a:rPr>
              <a:t>str</a:t>
            </a:r>
            <a:r>
              <a:rPr lang="fr-FR" sz="1400"/>
              <a:t>)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B31675-7190-BAD4-43CE-62C863A5E74A}"/>
              </a:ext>
            </a:extLst>
          </p:cNvPr>
          <p:cNvSpPr/>
          <p:nvPr/>
        </p:nvSpPr>
        <p:spPr>
          <a:xfrm>
            <a:off x="1076960" y="2617405"/>
            <a:ext cx="16586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izone (</a:t>
            </a:r>
            <a:r>
              <a:rPr lang="fr-FR" sz="1400">
                <a:solidFill>
                  <a:srgbClr val="C00000"/>
                </a:solidFill>
              </a:rPr>
              <a:t>MartheField</a:t>
            </a:r>
            <a:r>
              <a:rPr lang="fr-FR" sz="1400"/>
              <a:t>)</a:t>
            </a: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3262EB9F-244F-0C30-F45F-1EDE9C5D348E}"/>
              </a:ext>
            </a:extLst>
          </p:cNvPr>
          <p:cNvGrpSpPr/>
          <p:nvPr/>
        </p:nvGrpSpPr>
        <p:grpSpPr>
          <a:xfrm>
            <a:off x="5049107" y="942857"/>
            <a:ext cx="3318066" cy="1292861"/>
            <a:chOff x="1330960" y="2387600"/>
            <a:chExt cx="3318066" cy="1292861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905013FB-67A9-D4E7-0C92-CB4D97B4440C}"/>
                </a:ext>
              </a:extLst>
            </p:cNvPr>
            <p:cNvSpPr/>
            <p:nvPr/>
          </p:nvSpPr>
          <p:spPr>
            <a:xfrm>
              <a:off x="1330960" y="2387600"/>
              <a:ext cx="3318066" cy="12928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20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41568F5-3D73-277D-ECDE-959CA55D45BC}"/>
                </a:ext>
              </a:extLst>
            </p:cNvPr>
            <p:cNvSpPr/>
            <p:nvPr/>
          </p:nvSpPr>
          <p:spPr>
            <a:xfrm>
              <a:off x="1361440" y="2480430"/>
              <a:ext cx="324104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&lt; 0 ==&gt; zone of piecewise constancy</a:t>
              </a:r>
            </a:p>
            <a:p>
              <a:endParaRPr lang="fr-FR" sz="1400"/>
            </a:p>
            <a:p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&gt; 0 ==&gt; zone with pilot points</a:t>
              </a:r>
            </a:p>
            <a:p>
              <a:endParaRPr lang="fr-FR" sz="1400"/>
            </a:p>
            <a:p>
              <a:r>
                <a:rPr lang="fr-FR" sz="1400"/>
                <a:t> </a:t>
              </a:r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= -9999, 0, 9999 ==&gt; inactive zone</a:t>
              </a:r>
            </a:p>
          </p:txBody>
        </p:sp>
      </p:grpSp>
      <p:pic>
        <p:nvPicPr>
          <p:cNvPr id="117" name="Graphique 116" descr="Commentaire important avec un remplissage uni">
            <a:extLst>
              <a:ext uri="{FF2B5EF4-FFF2-40B4-BE49-F238E27FC236}">
                <a16:creationId xmlns:a16="http://schemas.microsoft.com/office/drawing/2014/main" id="{3830F675-72D2-B513-F2D6-7E973AB5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514590" y="273844"/>
            <a:ext cx="10007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32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8" y="1051509"/>
            <a:ext cx="5721352" cy="411531"/>
          </a:xfrm>
        </p:spPr>
        <p:txBody>
          <a:bodyPr/>
          <a:lstStyle/>
          <a:p>
            <a:r>
              <a:rPr lang="fr-FR" dirty="0"/>
              <a:t>Ajout d’un paramètre distribué</a:t>
            </a:r>
          </a:p>
        </p:txBody>
      </p: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3262EB9F-244F-0C30-F45F-1EDE9C5D348E}"/>
              </a:ext>
            </a:extLst>
          </p:cNvPr>
          <p:cNvGrpSpPr/>
          <p:nvPr/>
        </p:nvGrpSpPr>
        <p:grpSpPr>
          <a:xfrm>
            <a:off x="5049107" y="942857"/>
            <a:ext cx="3318066" cy="1292861"/>
            <a:chOff x="1330960" y="2387600"/>
            <a:chExt cx="3318066" cy="1292861"/>
          </a:xfrm>
        </p:grpSpPr>
        <p:sp>
          <p:nvSpPr>
            <p:cNvPr id="115" name="Rectangle : coins arrondis 114">
              <a:extLst>
                <a:ext uri="{FF2B5EF4-FFF2-40B4-BE49-F238E27FC236}">
                  <a16:creationId xmlns:a16="http://schemas.microsoft.com/office/drawing/2014/main" id="{905013FB-67A9-D4E7-0C92-CB4D97B4440C}"/>
                </a:ext>
              </a:extLst>
            </p:cNvPr>
            <p:cNvSpPr/>
            <p:nvPr/>
          </p:nvSpPr>
          <p:spPr>
            <a:xfrm>
              <a:off x="1330960" y="2387600"/>
              <a:ext cx="3318066" cy="12928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20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41568F5-3D73-277D-ECDE-959CA55D45BC}"/>
                </a:ext>
              </a:extLst>
            </p:cNvPr>
            <p:cNvSpPr/>
            <p:nvPr/>
          </p:nvSpPr>
          <p:spPr>
            <a:xfrm>
              <a:off x="1361440" y="2480430"/>
              <a:ext cx="324104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&lt; 0 ==&gt; zone of piecewise constancy</a:t>
              </a:r>
            </a:p>
            <a:p>
              <a:endParaRPr lang="fr-FR" sz="1400"/>
            </a:p>
            <a:p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&gt; 0 ==&gt; zone with pilot points</a:t>
              </a:r>
            </a:p>
            <a:p>
              <a:endParaRPr lang="fr-FR" sz="1400"/>
            </a:p>
            <a:p>
              <a:r>
                <a:rPr lang="fr-FR" sz="1400"/>
                <a:t> </a:t>
              </a:r>
              <a:r>
                <a:rPr lang="fr-FR" sz="1400" b="1">
                  <a:solidFill>
                    <a:srgbClr val="007970"/>
                  </a:solidFill>
                </a:rPr>
                <a:t>izone</a:t>
              </a:r>
              <a:r>
                <a:rPr lang="fr-FR" sz="1400"/>
                <a:t> = -9999, 0, 9999 ==&gt; inactive zone</a:t>
              </a:r>
            </a:p>
          </p:txBody>
        </p:sp>
      </p:grpSp>
      <p:pic>
        <p:nvPicPr>
          <p:cNvPr id="117" name="Graphique 116" descr="Commentaire important avec un remplissage uni">
            <a:extLst>
              <a:ext uri="{FF2B5EF4-FFF2-40B4-BE49-F238E27FC236}">
                <a16:creationId xmlns:a16="http://schemas.microsoft.com/office/drawing/2014/main" id="{3830F675-72D2-B513-F2D6-7E973AB5A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514590" y="273844"/>
            <a:ext cx="1000760" cy="91440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59C825DA-B6EF-2A26-844A-DA4CEF7FA83D}"/>
              </a:ext>
            </a:extLst>
          </p:cNvPr>
          <p:cNvSpPr/>
          <p:nvPr/>
        </p:nvSpPr>
        <p:spPr>
          <a:xfrm>
            <a:off x="914400" y="2346289"/>
            <a:ext cx="4572000" cy="18543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mm.load_prop(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'permh’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</a:p>
          <a:p>
            <a:pPr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mf = mm.prop[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'permh’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] </a:t>
            </a:r>
          </a:p>
          <a:p>
            <a:pPr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pp_data = {</a:t>
            </a:r>
            <a:r>
              <a:rPr lang="fr-FR">
                <a:solidFill>
                  <a:srgbClr val="88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:{</a:t>
            </a:r>
            <a:r>
              <a:rPr lang="fr-FR">
                <a:solidFill>
                  <a:srgbClr val="88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'gis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/pp_l01.shp'}, </a:t>
            </a:r>
            <a:r>
              <a:rPr lang="fr-FR">
                <a:solidFill>
                  <a:srgbClr val="88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:{</a:t>
            </a:r>
            <a:r>
              <a:rPr lang="fr-FR">
                <a:solidFill>
                  <a:srgbClr val="88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'gis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/pp_l02.shp’}}</a:t>
            </a:r>
          </a:p>
          <a:p>
            <a:pPr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 mopt.</a:t>
            </a:r>
            <a:r>
              <a:rPr lang="fr-FR" b="1">
                <a:latin typeface="Cambria Math" panose="02040503050406030204" pitchFamily="18" charset="0"/>
                <a:ea typeface="Cambria Math" panose="02040503050406030204" pitchFamily="18" charset="0"/>
              </a:rPr>
              <a:t>add_param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(parname=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'hk'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, mobj=mf,</a:t>
            </a:r>
            <a:b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	izone=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'mymodel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.ipermh', pp_data=pp_data, 	trans=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'log10'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, btrans=</a:t>
            </a:r>
            <a:r>
              <a:rPr lang="fr-FR">
                <a:solidFill>
                  <a:srgbClr val="BC606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'lambda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 x: </a:t>
            </a:r>
            <a:r>
              <a:rPr lang="fr-FR">
                <a:solidFill>
                  <a:srgbClr val="88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**x’</a:t>
            </a:r>
          </a:p>
          <a:p>
            <a:pPr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	)</a:t>
            </a: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E8DB5C35-4461-1AD3-A1CA-0ABB1E91F612}"/>
              </a:ext>
            </a:extLst>
          </p:cNvPr>
          <p:cNvSpPr txBox="1"/>
          <p:nvPr/>
        </p:nvSpPr>
        <p:spPr>
          <a:xfrm>
            <a:off x="914400" y="1707127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/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2490572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8" y="1051509"/>
            <a:ext cx="5721352" cy="411531"/>
          </a:xfrm>
        </p:spPr>
        <p:txBody>
          <a:bodyPr/>
          <a:lstStyle/>
          <a:p>
            <a:r>
              <a:rPr lang="fr-FR" dirty="0"/>
              <a:t>Ajout d’un paramètre « liste »</a:t>
            </a:r>
          </a:p>
        </p:txBody>
      </p:sp>
      <p:sp>
        <p:nvSpPr>
          <p:cNvPr id="99" name="Rectangle 6">
            <a:extLst>
              <a:ext uri="{FF2B5EF4-FFF2-40B4-BE49-F238E27FC236}">
                <a16:creationId xmlns:a16="http://schemas.microsoft.com/office/drawing/2014/main" id="{CD7DF532-5712-6055-C2E3-E25CB9F6E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960" y="1560551"/>
            <a:ext cx="4165600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mopt.</a:t>
            </a:r>
            <a:r>
              <a:rPr kumimoji="0" lang="fr-FR" altLang="fr-FR" sz="1400" b="1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add_param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(parname, mobj, </a:t>
            </a:r>
            <a:r>
              <a:rPr lang="fr-FR" altLang="fr-FR" sz="1400" b="1">
                <a:solidFill>
                  <a:srgbClr val="00797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kmi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): </a:t>
            </a:r>
          </a:p>
        </p:txBody>
      </p: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CECCA626-0335-B197-6229-0CDD3F283768}"/>
              </a:ext>
            </a:extLst>
          </p:cNvPr>
          <p:cNvGrpSpPr/>
          <p:nvPr/>
        </p:nvGrpSpPr>
        <p:grpSpPr>
          <a:xfrm>
            <a:off x="4943838" y="1051509"/>
            <a:ext cx="3318066" cy="1292861"/>
            <a:chOff x="981851" y="4119652"/>
            <a:chExt cx="3318066" cy="1292861"/>
          </a:xfrm>
        </p:grpSpPr>
        <p:sp>
          <p:nvSpPr>
            <p:cNvPr id="105" name="Rectangle : coins arrondis 104">
              <a:extLst>
                <a:ext uri="{FF2B5EF4-FFF2-40B4-BE49-F238E27FC236}">
                  <a16:creationId xmlns:a16="http://schemas.microsoft.com/office/drawing/2014/main" id="{1292E24E-1B6B-58D3-0993-796C15A37D19}"/>
                </a:ext>
              </a:extLst>
            </p:cNvPr>
            <p:cNvSpPr/>
            <p:nvPr/>
          </p:nvSpPr>
          <p:spPr>
            <a:xfrm>
              <a:off x="981851" y="4119652"/>
              <a:ext cx="3318066" cy="129286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007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200">
                <a:solidFill>
                  <a:schemeClr val="tx1">
                    <a:lumMod val="50000"/>
                  </a:schemeClr>
                </a:solidFill>
                <a:latin typeface="Monaco" pitchFamily="2" charset="77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645C7FB-C4C7-C1C1-6F35-9088D5B1E372}"/>
                </a:ext>
              </a:extLst>
            </p:cNvPr>
            <p:cNvSpPr/>
            <p:nvPr/>
          </p:nvSpPr>
          <p:spPr>
            <a:xfrm>
              <a:off x="1058877" y="4305044"/>
              <a:ext cx="324104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1400"/>
                <a:t>Le paramètre </a:t>
              </a:r>
              <a:r>
                <a:rPr lang="fr-FR" sz="1400">
                  <a:solidFill>
                    <a:srgbClr val="007970"/>
                  </a:solidFill>
                </a:rPr>
                <a:t>kmi </a:t>
              </a:r>
              <a:r>
                <a:rPr lang="fr-FR" sz="1400">
                  <a:solidFill>
                    <a:schemeClr val="tx1">
                      <a:lumMod val="50000"/>
                    </a:schemeClr>
                  </a:solidFill>
                </a:rPr>
                <a:t>permet d’identifier les valeurs qui seront paramétrisées de manière indépendantes (par propriété, par zone ou pompage, pas de temps) </a:t>
              </a:r>
            </a:p>
          </p:txBody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10F848-F018-3037-6449-A1359F7C0013}"/>
              </a:ext>
            </a:extLst>
          </p:cNvPr>
          <p:cNvSpPr/>
          <p:nvPr/>
        </p:nvSpPr>
        <p:spPr>
          <a:xfrm>
            <a:off x="1095456" y="2262677"/>
            <a:ext cx="27190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mobj (</a:t>
            </a:r>
            <a:r>
              <a:rPr lang="fr-FR" sz="1400">
                <a:solidFill>
                  <a:srgbClr val="C00000"/>
                </a:solidFill>
              </a:rPr>
              <a:t>MarthePump </a:t>
            </a:r>
            <a:r>
              <a:rPr lang="fr-FR" sz="140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fr-FR" sz="1400">
                <a:solidFill>
                  <a:srgbClr val="C00000"/>
                </a:solidFill>
              </a:rPr>
              <a:t> MartheSoil </a:t>
            </a:r>
            <a:r>
              <a:rPr lang="fr-FR" sz="1400"/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76FE36D-1B64-768F-DB79-34B307B65CAC}"/>
              </a:ext>
            </a:extLst>
          </p:cNvPr>
          <p:cNvSpPr/>
          <p:nvPr/>
        </p:nvSpPr>
        <p:spPr>
          <a:xfrm>
            <a:off x="1095456" y="1880554"/>
            <a:ext cx="1223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parname (</a:t>
            </a:r>
            <a:r>
              <a:rPr lang="fr-FR" sz="1400">
                <a:solidFill>
                  <a:srgbClr val="C00000"/>
                </a:solidFill>
              </a:rPr>
              <a:t>str</a:t>
            </a:r>
            <a:r>
              <a:rPr lang="fr-FR" sz="1400"/>
              <a:t>)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0B31675-7190-BAD4-43CE-62C863A5E74A}"/>
              </a:ext>
            </a:extLst>
          </p:cNvPr>
          <p:cNvSpPr/>
          <p:nvPr/>
        </p:nvSpPr>
        <p:spPr>
          <a:xfrm>
            <a:off x="1095456" y="2644800"/>
            <a:ext cx="14323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/>
              <a:t> </a:t>
            </a:r>
            <a:r>
              <a:rPr lang="fr-FR" sz="1400" b="1">
                <a:solidFill>
                  <a:srgbClr val="007970"/>
                </a:solidFill>
              </a:rPr>
              <a:t>kmi</a:t>
            </a:r>
            <a:r>
              <a:rPr lang="fr-FR" sz="1400"/>
              <a:t> (</a:t>
            </a:r>
            <a:r>
              <a:rPr lang="fr-FR" sz="1400">
                <a:solidFill>
                  <a:srgbClr val="C00000"/>
                </a:solidFill>
              </a:rPr>
              <a:t>MultiIndex</a:t>
            </a:r>
            <a:r>
              <a:rPr lang="fr-FR" sz="1400"/>
              <a:t>)</a:t>
            </a:r>
          </a:p>
        </p:txBody>
      </p:sp>
      <p:pic>
        <p:nvPicPr>
          <p:cNvPr id="11" name="Graphique 10" descr="Aide avec un remplissage uni">
            <a:extLst>
              <a:ext uri="{FF2B5EF4-FFF2-40B4-BE49-F238E27FC236}">
                <a16:creationId xmlns:a16="http://schemas.microsoft.com/office/drawing/2014/main" id="{2A4F1B91-AEEB-4975-77A1-82221EB4A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4704" y="387991"/>
            <a:ext cx="914400" cy="914400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EE863CE3-BC6D-AAD4-5E58-E1BB2E475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4915"/>
              </p:ext>
            </p:extLst>
          </p:nvPr>
        </p:nvGraphicFramePr>
        <p:xfrm>
          <a:off x="4489450" y="2869782"/>
          <a:ext cx="3721099" cy="1422400"/>
        </p:xfrm>
        <a:graphic>
          <a:graphicData uri="http://schemas.openxmlformats.org/drawingml/2006/table">
            <a:tbl>
              <a:tblPr/>
              <a:tblGrid>
                <a:gridCol w="825856">
                  <a:extLst>
                    <a:ext uri="{9D8B030D-6E8A-4147-A177-3AD203B41FA5}">
                      <a16:colId xmlns:a16="http://schemas.microsoft.com/office/drawing/2014/main" val="293600288"/>
                    </a:ext>
                  </a:extLst>
                </a:gridCol>
                <a:gridCol w="1243531">
                  <a:extLst>
                    <a:ext uri="{9D8B030D-6E8A-4147-A177-3AD203B41FA5}">
                      <a16:colId xmlns:a16="http://schemas.microsoft.com/office/drawing/2014/main" val="1324749081"/>
                    </a:ext>
                  </a:extLst>
                </a:gridCol>
                <a:gridCol w="825856">
                  <a:extLst>
                    <a:ext uri="{9D8B030D-6E8A-4147-A177-3AD203B41FA5}">
                      <a16:colId xmlns:a16="http://schemas.microsoft.com/office/drawing/2014/main" val="326985129"/>
                    </a:ext>
                  </a:extLst>
                </a:gridCol>
                <a:gridCol w="825856">
                  <a:extLst>
                    <a:ext uri="{9D8B030D-6E8A-4147-A177-3AD203B41FA5}">
                      <a16:colId xmlns:a16="http://schemas.microsoft.com/office/drawing/2014/main" val="8542147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istep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soilprop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393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cap_sol_progr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3802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cap_sol_progr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4341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equ_ruis_perc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3635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equ_ruis_perc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3481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t_demi_percol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0773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t_demi_percol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9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313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8" y="1051509"/>
            <a:ext cx="5721352" cy="411531"/>
          </a:xfrm>
        </p:spPr>
        <p:txBody>
          <a:bodyPr/>
          <a:lstStyle/>
          <a:p>
            <a:r>
              <a:rPr lang="fr-FR" dirty="0"/>
              <a:t>Ajout d’un paramètre « liste »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9B3B76-9CC1-97CA-58A3-AD3EB50233E0}"/>
              </a:ext>
            </a:extLst>
          </p:cNvPr>
          <p:cNvSpPr/>
          <p:nvPr/>
        </p:nvSpPr>
        <p:spPr>
          <a:xfrm>
            <a:off x="984248" y="2870149"/>
            <a:ext cx="6239512" cy="1384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mm.load_prop(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'soil’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b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ms = mm.prop[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'soil’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]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kmi = pest_utils.get_kmi(ms, keys=[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'soilprop'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'zone'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], istep=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) mopt.</a:t>
            </a:r>
            <a:r>
              <a:rPr lang="fr-FR" b="1">
                <a:latin typeface="Cambria Math" panose="02040503050406030204" pitchFamily="18" charset="0"/>
                <a:ea typeface="Cambria Math" panose="02040503050406030204" pitchFamily="18" charset="0"/>
              </a:rPr>
              <a:t>add_param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(parname=</a:t>
            </a:r>
            <a:r>
              <a:rPr lang="fr-FR">
                <a:solidFill>
                  <a:srgbClr val="88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'soil'</a:t>
            </a:r>
            <a:r>
              <a:rPr lang="fr-FR">
                <a:latin typeface="Cambria Math" panose="02040503050406030204" pitchFamily="18" charset="0"/>
                <a:ea typeface="Cambria Math" panose="02040503050406030204" pitchFamily="18" charset="0"/>
              </a:rPr>
              <a:t>, mobj=ms, kmi=kmi)</a:t>
            </a:r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FB513295-98D1-5058-7C1B-8E5EA5E12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804118"/>
              </p:ext>
            </p:extLst>
          </p:nvPr>
        </p:nvGraphicFramePr>
        <p:xfrm>
          <a:off x="4104004" y="1642773"/>
          <a:ext cx="3721099" cy="1422400"/>
        </p:xfrm>
        <a:graphic>
          <a:graphicData uri="http://schemas.openxmlformats.org/drawingml/2006/table">
            <a:tbl>
              <a:tblPr/>
              <a:tblGrid>
                <a:gridCol w="825856">
                  <a:extLst>
                    <a:ext uri="{9D8B030D-6E8A-4147-A177-3AD203B41FA5}">
                      <a16:colId xmlns:a16="http://schemas.microsoft.com/office/drawing/2014/main" val="293600288"/>
                    </a:ext>
                  </a:extLst>
                </a:gridCol>
                <a:gridCol w="1243531">
                  <a:extLst>
                    <a:ext uri="{9D8B030D-6E8A-4147-A177-3AD203B41FA5}">
                      <a16:colId xmlns:a16="http://schemas.microsoft.com/office/drawing/2014/main" val="1324749081"/>
                    </a:ext>
                  </a:extLst>
                </a:gridCol>
                <a:gridCol w="825856">
                  <a:extLst>
                    <a:ext uri="{9D8B030D-6E8A-4147-A177-3AD203B41FA5}">
                      <a16:colId xmlns:a16="http://schemas.microsoft.com/office/drawing/2014/main" val="326985129"/>
                    </a:ext>
                  </a:extLst>
                </a:gridCol>
                <a:gridCol w="825856">
                  <a:extLst>
                    <a:ext uri="{9D8B030D-6E8A-4147-A177-3AD203B41FA5}">
                      <a16:colId xmlns:a16="http://schemas.microsoft.com/office/drawing/2014/main" val="8542147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istep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soilprop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zone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393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cap_sol_progr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63802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cap_sol_progr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4341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equ_ruis_perc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3635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equ_ruis_perc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3481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t_demi_percol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0773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t_demi_percol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98658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1870DA78-3710-7C7C-916B-E7C8530B1328}"/>
              </a:ext>
            </a:extLst>
          </p:cNvPr>
          <p:cNvSpPr txBox="1"/>
          <p:nvPr/>
        </p:nvSpPr>
        <p:spPr>
          <a:xfrm>
            <a:off x="1005840" y="2346960"/>
            <a:ext cx="891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/>
              <a:t>Exemple</a:t>
            </a:r>
          </a:p>
        </p:txBody>
      </p:sp>
    </p:spTree>
    <p:extLst>
      <p:ext uri="{BB962C8B-B14F-4D97-AF65-F5344CB8AC3E}">
        <p14:creationId xmlns:p14="http://schemas.microsoft.com/office/powerpoint/2010/main" val="3321167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14CC04-7646-85F3-3BDD-4A325F12002B}"/>
              </a:ext>
            </a:extLst>
          </p:cNvPr>
          <p:cNvSpPr/>
          <p:nvPr/>
        </p:nvSpPr>
        <p:spPr>
          <a:xfrm>
            <a:off x="577850" y="2373458"/>
            <a:ext cx="5984240" cy="7786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                         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obsnme               date   obsval datatype             locnme                                                         obsfile  weight            obgnme    trans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loc000n00  loc000n00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31    14.56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none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loc000n01  loc000n01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1973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31    14.95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none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loc000n02  loc000n02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1974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31    15.23        </a:t>
            </a:r>
            <a:r>
              <a:rPr lang="fr-FR" sz="800" dirty="0">
                <a:latin typeface="Cambria Math" panose="02040503050406030204" pitchFamily="18" charset="0"/>
              </a:rPr>
              <a:t>head  07065X0002  monav3_pm\obs\07065X0002.dat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none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loc000n03  loc000n03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1975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31    15.26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2     none</a:t>
            </a:r>
            <a:endParaRPr lang="fr-FR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F763DD-373F-6C09-CDF8-D143B483ADE0}"/>
              </a:ext>
            </a:extLst>
          </p:cNvPr>
          <p:cNvSpPr/>
          <p:nvPr/>
        </p:nvSpPr>
        <p:spPr>
          <a:xfrm>
            <a:off x="548032" y="3763777"/>
            <a:ext cx="681736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	                        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parnme      trans    btrans    parchglim    defaultvalue               parlbnd                parubnd        pargp    scale   offset    dercom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pump_113_14__2__0    pump_113_14__2__0      none       none            factor   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-89.61    1.000000e-10   1.000000e+10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pump_113_14__2__1    pump_113_14__2__1      none       none            factor   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-87.52    1.000000e-10   1.000000e+10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pump_113_14__2__2    pump_113_14__2__2      none       none            factor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     -64.23    1.000000e-10   1.000000e+10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pump_113_14__2__3    pump_113_14__2__3      none       none            factor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     -91.47    1.000000e-10   1.000000e+10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  <a:endParaRPr lang="fr-FR" sz="8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0367A8-4E54-30DC-E587-6CFB267BCE52}"/>
              </a:ext>
            </a:extLst>
          </p:cNvPr>
          <p:cNvSpPr txBox="1"/>
          <p:nvPr/>
        </p:nvSpPr>
        <p:spPr>
          <a:xfrm>
            <a:off x="432430" y="1570086"/>
            <a:ext cx="2028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/>
              <a:t>Collecte de données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5B2A82-8F23-24D3-E400-3A76110FDD0C}"/>
              </a:ext>
            </a:extLst>
          </p:cNvPr>
          <p:cNvSpPr/>
          <p:nvPr/>
        </p:nvSpPr>
        <p:spPr>
          <a:xfrm>
            <a:off x="548032" y="2007209"/>
            <a:ext cx="1572290" cy="3385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get_obs_df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098BB5-94AE-0236-4143-DE3A00DB5CE6}"/>
              </a:ext>
            </a:extLst>
          </p:cNvPr>
          <p:cNvSpPr/>
          <p:nvPr/>
        </p:nvSpPr>
        <p:spPr>
          <a:xfrm>
            <a:off x="548032" y="3377523"/>
            <a:ext cx="1796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get_param_df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634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C1D490-5C0D-6E56-B7B4-23EC57CAA529}"/>
              </a:ext>
            </a:extLst>
          </p:cNvPr>
          <p:cNvSpPr txBox="1"/>
          <p:nvPr/>
        </p:nvSpPr>
        <p:spPr>
          <a:xfrm>
            <a:off x="364083" y="1295006"/>
            <a:ext cx="3683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Nom: </a:t>
            </a:r>
            <a:r>
              <a:rPr lang="fr-FR" sz="1400" dirty="0"/>
              <a:t>PyMarthe (v1.0)</a:t>
            </a:r>
          </a:p>
          <a:p>
            <a:endParaRPr lang="fr-FR" sz="1400" dirty="0"/>
          </a:p>
          <a:p>
            <a:r>
              <a:rPr lang="fr-FR" sz="1400" b="1" dirty="0"/>
              <a:t>Language: </a:t>
            </a:r>
            <a:r>
              <a:rPr lang="fr-FR" sz="1400" dirty="0"/>
              <a:t>Python 3.x</a:t>
            </a:r>
          </a:p>
          <a:p>
            <a:r>
              <a:rPr lang="fr-FR" sz="1400" b="1" dirty="0"/>
              <a:t>Nombre de ligne: </a:t>
            </a:r>
            <a:r>
              <a:rPr lang="fr-FR" sz="1400" dirty="0"/>
              <a:t>≈ 6 000</a:t>
            </a:r>
          </a:p>
          <a:p>
            <a:r>
              <a:rPr lang="fr-FR" sz="1400" b="1" dirty="0"/>
              <a:t>Licence : </a:t>
            </a:r>
            <a:r>
              <a:rPr lang="fr-FR" sz="1400" i="1" dirty="0"/>
              <a:t>en cours de dépôt</a:t>
            </a:r>
            <a:endParaRPr lang="fr-FR" sz="1400" dirty="0"/>
          </a:p>
          <a:p>
            <a:endParaRPr lang="fr-FR" sz="1400" dirty="0"/>
          </a:p>
          <a:p>
            <a:r>
              <a:rPr lang="fr-FR" sz="1400" b="1" dirty="0"/>
              <a:t>Dépendances:  </a:t>
            </a:r>
            <a:r>
              <a:rPr lang="fr-FR" sz="1400" dirty="0"/>
              <a:t>numpy, pandas, matplotlib, </a:t>
            </a:r>
          </a:p>
          <a:p>
            <a:r>
              <a:rPr lang="fr-FR" sz="1400" dirty="0"/>
              <a:t>                           shapefile, ast, pyemu, rtree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203123-1142-E8AD-71F3-AF8067948E81}"/>
              </a:ext>
            </a:extLst>
          </p:cNvPr>
          <p:cNvSpPr/>
          <p:nvPr/>
        </p:nvSpPr>
        <p:spPr>
          <a:xfrm>
            <a:off x="4730426" y="2808821"/>
            <a:ext cx="404948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Fonctionnalités interfaçage: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/>
              <a:t>gestion des observations </a:t>
            </a:r>
            <a:r>
              <a:rPr lang="fr-FR" sz="1400" i="1" dirty="0"/>
              <a:t>(ajout, retrait, poids)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/>
              <a:t>paramétrisation </a:t>
            </a:r>
            <a:r>
              <a:rPr lang="fr-FR" sz="1400" i="1" dirty="0"/>
              <a:t>(globale, points pilotes, zpc)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/>
              <a:t>transformation des données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/>
              <a:t>génération des fichiers PEST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/>
              <a:t>externalisation de la paramétrisation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F413B-56AD-F85D-9D9F-6934EDCB0DF7}"/>
              </a:ext>
            </a:extLst>
          </p:cNvPr>
          <p:cNvSpPr/>
          <p:nvPr/>
        </p:nvSpPr>
        <p:spPr>
          <a:xfrm>
            <a:off x="364083" y="3337141"/>
            <a:ext cx="42121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Propriétés supportées: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hydrauliques distribuées </a:t>
            </a:r>
            <a:r>
              <a:rPr lang="fr-FR" sz="1400" i="1" dirty="0"/>
              <a:t>(permh, emmca,...)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prélèvements </a:t>
            </a:r>
            <a:r>
              <a:rPr lang="fr-FR" sz="1400" i="1" dirty="0"/>
              <a:t>(aquifère, rivière)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sol </a:t>
            </a:r>
            <a:r>
              <a:rPr lang="fr-FR" sz="1400" i="1" dirty="0"/>
              <a:t>(cap_sol_progr, t_demi_percol, ...)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F4F72-77B6-4FE4-C5DB-16410E12C51A}"/>
              </a:ext>
            </a:extLst>
          </p:cNvPr>
          <p:cNvSpPr/>
          <p:nvPr/>
        </p:nvSpPr>
        <p:spPr>
          <a:xfrm>
            <a:off x="4853464" y="1295007"/>
            <a:ext cx="28555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Fonctionnalités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lecture / écriture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stockage / modification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échantillonage spatial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visualisation / 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export vectoriel</a:t>
            </a:r>
          </a:p>
        </p:txBody>
      </p:sp>
    </p:spTree>
    <p:extLst>
      <p:ext uri="{BB962C8B-B14F-4D97-AF65-F5344CB8AC3E}">
        <p14:creationId xmlns:p14="http://schemas.microsoft.com/office/powerpoint/2010/main" val="3893700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56E908-0585-9100-3B61-5EBF0331F25C}"/>
              </a:ext>
            </a:extLst>
          </p:cNvPr>
          <p:cNvSpPr/>
          <p:nvPr/>
        </p:nvSpPr>
        <p:spPr>
          <a:xfrm>
            <a:off x="624205" y="2103390"/>
            <a:ext cx="4257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compute_weights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(lambda_dic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sigma_dic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685FB-4500-B596-A9F8-DF57748CDA4F}"/>
              </a:ext>
            </a:extLst>
          </p:cNvPr>
          <p:cNvSpPr/>
          <p:nvPr/>
        </p:nvSpPr>
        <p:spPr>
          <a:xfrm>
            <a:off x="642451" y="3266498"/>
            <a:ext cx="26212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'07065X0002mnfluc'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'07065X0002mdfluc'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'07065X0002critfluc'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75A2C0-A2D1-5AAE-679B-DD9899EB3454}"/>
              </a:ext>
            </a:extLst>
          </p:cNvPr>
          <p:cNvSpPr/>
          <p:nvPr/>
        </p:nvSpPr>
        <p:spPr>
          <a:xfrm>
            <a:off x="624205" y="3039239"/>
            <a:ext cx="30973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add_fluc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(locnme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tag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on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'mean'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0797EA-54D2-6F42-A03B-5D9AFA456364}"/>
              </a:ext>
            </a:extLst>
          </p:cNvPr>
          <p:cNvSpPr txBox="1"/>
          <p:nvPr/>
        </p:nvSpPr>
        <p:spPr>
          <a:xfrm>
            <a:off x="624205" y="2557182"/>
            <a:ext cx="30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Ajout des fluctuations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D4DF2A-D5C0-50AC-EB89-F5C11DF1E9B3}"/>
              </a:ext>
            </a:extLst>
          </p:cNvPr>
          <p:cNvSpPr txBox="1"/>
          <p:nvPr/>
        </p:nvSpPr>
        <p:spPr>
          <a:xfrm>
            <a:off x="628649" y="1707127"/>
            <a:ext cx="392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Pondération des observations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F30D72-556E-48B0-2D6F-3776F5003AA4}"/>
              </a:ext>
            </a:extLst>
          </p:cNvPr>
          <p:cNvSpPr/>
          <p:nvPr/>
        </p:nvSpPr>
        <p:spPr>
          <a:xfrm>
            <a:off x="4881245" y="2117243"/>
            <a:ext cx="2451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check_loc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(locnme, error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'raise'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3FFB171-4920-CC66-8934-6249FA6B1247}"/>
              </a:ext>
            </a:extLst>
          </p:cNvPr>
          <p:cNvSpPr txBox="1"/>
          <p:nvPr/>
        </p:nvSpPr>
        <p:spPr>
          <a:xfrm>
            <a:off x="4899491" y="1729939"/>
            <a:ext cx="2571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Validité des observations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9B1796-6034-0B6A-EF99-342DA664F5CB}"/>
              </a:ext>
            </a:extLst>
          </p:cNvPr>
          <p:cNvSpPr/>
          <p:nvPr/>
        </p:nvSpPr>
        <p:spPr>
          <a:xfrm>
            <a:off x="4899491" y="2491061"/>
            <a:ext cx="2779928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CC0000"/>
                </a:solidFill>
                <a:latin typeface="Cambria Math" panose="02040503050406030204" pitchFamily="18" charset="0"/>
              </a:rPr>
              <a:t>AssertionError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ERROR: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'07065X0002_1'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not in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mona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histo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1105E3F-FF34-AF73-AC57-B5B936C544F0}"/>
              </a:ext>
            </a:extLst>
          </p:cNvPr>
          <p:cNvSpPr txBox="1"/>
          <p:nvPr/>
        </p:nvSpPr>
        <p:spPr>
          <a:xfrm>
            <a:off x="7642928" y="2479861"/>
            <a:ext cx="748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i="1" dirty="0"/>
              <a:t>(existence)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D24537-77DB-18CC-56F5-3443638B28FC}"/>
              </a:ext>
            </a:extLst>
          </p:cNvPr>
          <p:cNvSpPr/>
          <p:nvPr/>
        </p:nvSpPr>
        <p:spPr>
          <a:xfrm>
            <a:off x="4901473" y="2706505"/>
            <a:ext cx="277794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CC0000"/>
                </a:solidFill>
                <a:latin typeface="Cambria Math" panose="02040503050406030204" pitchFamily="18" charset="0"/>
              </a:rPr>
              <a:t>AssertionError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ERROR: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'07588X0048'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set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multiple times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in                  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mona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histo: each locnme must be unique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8AB3BB7-A154-07DA-87EA-3FF4345495C3}"/>
              </a:ext>
            </a:extLst>
          </p:cNvPr>
          <p:cNvSpPr txBox="1"/>
          <p:nvPr/>
        </p:nvSpPr>
        <p:spPr>
          <a:xfrm>
            <a:off x="7578574" y="2789472"/>
            <a:ext cx="748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i="1" dirty="0"/>
              <a:t>(unicité)</a:t>
            </a:r>
          </a:p>
        </p:txBody>
      </p:sp>
    </p:spTree>
    <p:extLst>
      <p:ext uri="{BB962C8B-B14F-4D97-AF65-F5344CB8AC3E}">
        <p14:creationId xmlns:p14="http://schemas.microsoft.com/office/powerpoint/2010/main" val="3480423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D4DF2A-D5C0-50AC-EB89-F5C11DF1E9B3}"/>
              </a:ext>
            </a:extLst>
          </p:cNvPr>
          <p:cNvSpPr txBox="1"/>
          <p:nvPr/>
        </p:nvSpPr>
        <p:spPr>
          <a:xfrm>
            <a:off x="628649" y="1576028"/>
            <a:ext cx="392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Pondération des 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DC28AD-46A6-4977-5EAE-1615E8F537CB}"/>
                  </a:ext>
                </a:extLst>
              </p:cNvPr>
              <p:cNvSpPr/>
              <p:nvPr/>
            </p:nvSpPr>
            <p:spPr>
              <a:xfrm>
                <a:off x="4453097" y="1463040"/>
                <a:ext cx="4021614" cy="833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5DC28AD-46A6-4977-5EAE-1615E8F53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097" y="1463040"/>
                <a:ext cx="4021614" cy="833946"/>
              </a:xfrm>
              <a:prstGeom prst="rect">
                <a:avLst/>
              </a:prstGeom>
              <a:blipFill>
                <a:blip r:embed="rId2"/>
                <a:stretch>
                  <a:fillRect t="-89394" b="-14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EF1D3A-A90A-8728-3ABB-6B71B813F992}"/>
                  </a:ext>
                </a:extLst>
              </p:cNvPr>
              <p:cNvSpPr/>
              <p:nvPr/>
            </p:nvSpPr>
            <p:spPr>
              <a:xfrm>
                <a:off x="628649" y="2605409"/>
                <a:ext cx="6443981" cy="184031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fr-FR" sz="1400" dirty="0"/>
                  <a:t> = nombre de types de données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 dirty="0"/>
                  <a:t> = nombre de stations pour le type de données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sz="1400" dirty="0"/>
              </a:p>
              <a:p>
                <a:pPr>
                  <a:spcAft>
                    <a:spcPts val="600"/>
                  </a:spcAft>
                </a:pP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1400" dirty="0"/>
                  <a:t> = nombre de données de la chronique pour la station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1400" dirty="0"/>
                  <a:t> du type de données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sz="1400" dirty="0"/>
              </a:p>
              <a:p>
                <a:pPr>
                  <a:spcAft>
                    <a:spcPts val="600"/>
                  </a:spcAft>
                </a:pP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1400" dirty="0"/>
                  <a:t> = erreur acceptable obs/sim</a:t>
                </a:r>
              </a:p>
              <a:p>
                <a:pPr>
                  <a:spcAft>
                    <a:spcPts val="600"/>
                  </a:spcAft>
                </a:pP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1400" dirty="0"/>
                  <a:t> = poids de pour l’observation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1400" dirty="0"/>
              </a:p>
              <a:p>
                <a:pPr>
                  <a:spcAft>
                    <a:spcPts val="600"/>
                  </a:spcAft>
                </a:pPr>
                <a:r>
                  <a:rPr lang="fr-F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1400" dirty="0"/>
                  <a:t> = facteur d’ajustement </a:t>
                </a:r>
                <a:r>
                  <a:rPr lang="fr-FR" sz="1400" i="1" dirty="0"/>
                  <a:t>(« tuning factor »)</a:t>
                </a:r>
                <a:endParaRPr lang="fr-FR" sz="1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EF1D3A-A90A-8728-3ABB-6B71B813F9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605409"/>
                <a:ext cx="6443981" cy="1840312"/>
              </a:xfrm>
              <a:prstGeom prst="rect">
                <a:avLst/>
              </a:prstGeom>
              <a:blipFill>
                <a:blip r:embed="rId3"/>
                <a:stretch>
                  <a:fillRect b="-3425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E786183-6BF0-4558-2A76-91CD3C9FB61A}"/>
              </a:ext>
            </a:extLst>
          </p:cNvPr>
          <p:cNvSpPr/>
          <p:nvPr/>
        </p:nvSpPr>
        <p:spPr>
          <a:xfrm>
            <a:off x="628649" y="2078686"/>
            <a:ext cx="4257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compute_weights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(lambda_dic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sigma_dic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988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D4DF2A-D5C0-50AC-EB89-F5C11DF1E9B3}"/>
              </a:ext>
            </a:extLst>
          </p:cNvPr>
          <p:cNvSpPr txBox="1"/>
          <p:nvPr/>
        </p:nvSpPr>
        <p:spPr>
          <a:xfrm>
            <a:off x="842009" y="1677530"/>
            <a:ext cx="392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Couplage PEST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82AAA4-0BB9-A0A8-1D8E-A8D8ED873C6B}"/>
              </a:ext>
            </a:extLst>
          </p:cNvPr>
          <p:cNvSpPr/>
          <p:nvPr/>
        </p:nvSpPr>
        <p:spPr>
          <a:xfrm>
            <a:off x="1458339" y="2230574"/>
            <a:ext cx="5078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build_pst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(add_reg0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write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89A2A1F-C20A-7207-28BC-309578FFCE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05" y="2963726"/>
            <a:ext cx="624175" cy="61794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C82B77-4849-7598-FCEB-C936C43E5DEA}"/>
              </a:ext>
            </a:extLst>
          </p:cNvPr>
          <p:cNvSpPr txBox="1"/>
          <p:nvPr/>
        </p:nvSpPr>
        <p:spPr>
          <a:xfrm>
            <a:off x="2066925" y="2912926"/>
            <a:ext cx="1783715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Control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Observation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Parameter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Regularisation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400" dirty="0"/>
              <a:t>PEST++ options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A982DE-009E-EB0E-850E-09A0C9A2E9CB}"/>
              </a:ext>
            </a:extLst>
          </p:cNvPr>
          <p:cNvSpPr txBox="1"/>
          <p:nvPr/>
        </p:nvSpPr>
        <p:spPr>
          <a:xfrm>
            <a:off x="1237541" y="3734913"/>
            <a:ext cx="44159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.pst</a:t>
            </a:r>
          </a:p>
        </p:txBody>
      </p:sp>
      <p:pic>
        <p:nvPicPr>
          <p:cNvPr id="21506" name="Picture 2" descr="pestpplogo image">
            <a:extLst>
              <a:ext uri="{FF2B5EF4-FFF2-40B4-BE49-F238E27FC236}">
                <a16:creationId xmlns:a16="http://schemas.microsoft.com/office/drawing/2014/main" id="{24D464A2-E2A9-BC01-2D84-73C347FB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90" y="627067"/>
            <a:ext cx="3616960" cy="9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28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51509"/>
            <a:ext cx="2571752" cy="411531"/>
          </a:xfrm>
        </p:spPr>
        <p:txBody>
          <a:bodyPr/>
          <a:lstStyle/>
          <a:p>
            <a:r>
              <a:rPr lang="fr-FR" dirty="0"/>
              <a:t>Méthodes (suite)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7D4DF2A-D5C0-50AC-EB89-F5C11DF1E9B3}"/>
              </a:ext>
            </a:extLst>
          </p:cNvPr>
          <p:cNvSpPr txBox="1"/>
          <p:nvPr/>
        </p:nvSpPr>
        <p:spPr>
          <a:xfrm>
            <a:off x="628649" y="1576028"/>
            <a:ext cx="3920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Couplage PEST (forward run)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C812889-B963-7DE5-91DE-C98D59564A1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04903" y="995282"/>
            <a:ext cx="1573158" cy="12329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A068B62A-5A54-4C89-B505-B59BC6A97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2" y="2228198"/>
            <a:ext cx="894502" cy="8945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8BE29B-07A3-D294-49D6-C1AD3F00E06E}"/>
              </a:ext>
            </a:extLst>
          </p:cNvPr>
          <p:cNvSpPr txBox="1"/>
          <p:nvPr/>
        </p:nvSpPr>
        <p:spPr>
          <a:xfrm>
            <a:off x="3642657" y="2022942"/>
            <a:ext cx="63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.config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41E45-5E8D-B75F-E82F-F5095FCF1917}"/>
              </a:ext>
            </a:extLst>
          </p:cNvPr>
          <p:cNvSpPr/>
          <p:nvPr/>
        </p:nvSpPr>
        <p:spPr>
          <a:xfrm>
            <a:off x="612525" y="2080529"/>
            <a:ext cx="29284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write_config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3FD0AD-01B1-DE45-A5A4-73B072D43E68}"/>
              </a:ext>
            </a:extLst>
          </p:cNvPr>
          <p:cNvSpPr/>
          <p:nvPr/>
        </p:nvSpPr>
        <p:spPr>
          <a:xfrm>
            <a:off x="6179153" y="977856"/>
            <a:ext cx="2674412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600" dirty="0">
                <a:solidFill>
                  <a:schemeClr val="accent1"/>
                </a:solidFill>
              </a:rPr>
              <a:t>MARTHE OPTIMIZATION CONFIGURATION FILE (07/03/2022 14:29:16)</a:t>
            </a:r>
          </a:p>
          <a:p>
            <a:endParaRPr lang="fr-FR" sz="600" dirty="0"/>
          </a:p>
          <a:p>
            <a:r>
              <a:rPr lang="fr-FR" sz="600" dirty="0">
                <a:solidFill>
                  <a:schemeClr val="accent6"/>
                </a:solidFill>
              </a:rPr>
              <a:t>***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name: mona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full path: monav3_pm\mona.rma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spatial index: None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parameters: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parameters blocks: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 data types: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 sets: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not null observations: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Parameter files directory: monav3_pm\par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Parameter templates directory: monav3_pm\tpl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Observation files directory: .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Simulation files directory: monav3_pm\sim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***</a:t>
            </a:r>
          </a:p>
          <a:p>
            <a:endParaRPr lang="fr-FR" sz="600" dirty="0"/>
          </a:p>
          <a:p>
            <a:r>
              <a:rPr lang="fr-FR" sz="600" dirty="0">
                <a:solidFill>
                  <a:schemeClr val="accent2"/>
                </a:solidFill>
              </a:rPr>
              <a:t>[START_PARAM]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parname= pump_87_15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type= list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class= MarthePump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property name= aqpump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keys= boundname layer   istep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value_col= value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trans= lambda x: np.log10(-x + 1)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btrans= lambda x: - np.power(10, x) + 1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parfile= monav3_pm\par\pump_87_15.dat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[END_PARAM]</a:t>
            </a:r>
          </a:p>
          <a:p>
            <a:endParaRPr lang="fr-FR" sz="600" dirty="0"/>
          </a:p>
          <a:p>
            <a:endParaRPr lang="fr-FR" sz="600" dirty="0"/>
          </a:p>
          <a:p>
            <a:r>
              <a:rPr lang="fr-FR" sz="600" dirty="0">
                <a:solidFill>
                  <a:srgbClr val="7030A0"/>
                </a:solidFill>
              </a:rPr>
              <a:t>[START_OBS]</a:t>
            </a:r>
          </a:p>
          <a:p>
            <a:r>
              <a:rPr lang="fr-FR" sz="600" dirty="0">
                <a:solidFill>
                  <a:srgbClr val="7030A0"/>
                </a:solidFill>
              </a:rPr>
              <a:t>locnme= 07065X0002</a:t>
            </a:r>
          </a:p>
          <a:p>
            <a:r>
              <a:rPr lang="fr-FR" sz="600" dirty="0">
                <a:solidFill>
                  <a:srgbClr val="7030A0"/>
                </a:solidFill>
              </a:rPr>
              <a:t>datatype= head</a:t>
            </a:r>
          </a:p>
          <a:p>
            <a:r>
              <a:rPr lang="fr-FR" sz="600" dirty="0">
                <a:solidFill>
                  <a:srgbClr val="7030A0"/>
                </a:solidFill>
              </a:rPr>
              <a:t>trans= none</a:t>
            </a:r>
          </a:p>
          <a:p>
            <a:r>
              <a:rPr lang="fr-FR" sz="600" dirty="0">
                <a:solidFill>
                  <a:srgbClr val="7030A0"/>
                </a:solidFill>
              </a:rPr>
              <a:t>fluc_dic= {}</a:t>
            </a:r>
          </a:p>
          <a:p>
            <a:r>
              <a:rPr lang="fr-FR" sz="600" dirty="0">
                <a:solidFill>
                  <a:srgbClr val="7030A0"/>
                </a:solidFill>
              </a:rPr>
              <a:t>interp_method= index</a:t>
            </a:r>
          </a:p>
          <a:p>
            <a:r>
              <a:rPr lang="fr-FR" sz="600" dirty="0">
                <a:solidFill>
                  <a:srgbClr val="7030A0"/>
                </a:solidFill>
              </a:rPr>
              <a:t>dates_out= 1972-12-31 00:00:00|1973-12-31 00:00:00|1974-12-31 00:00:00|...</a:t>
            </a:r>
          </a:p>
          <a:p>
            <a:r>
              <a:rPr lang="fr-FR" sz="600" dirty="0">
                <a:solidFill>
                  <a:srgbClr val="7030A0"/>
                </a:solidFill>
              </a:rPr>
              <a:t>[END_OBS]</a:t>
            </a:r>
          </a:p>
        </p:txBody>
      </p:sp>
      <p:sp>
        <p:nvSpPr>
          <p:cNvPr id="16" name="Accolade ouvrante 15">
            <a:extLst>
              <a:ext uri="{FF2B5EF4-FFF2-40B4-BE49-F238E27FC236}">
                <a16:creationId xmlns:a16="http://schemas.microsoft.com/office/drawing/2014/main" id="{B8CB8947-3CB7-3894-674A-25B4FCC0FC6C}"/>
              </a:ext>
            </a:extLst>
          </p:cNvPr>
          <p:cNvSpPr/>
          <p:nvPr/>
        </p:nvSpPr>
        <p:spPr>
          <a:xfrm>
            <a:off x="6092080" y="1015514"/>
            <a:ext cx="87072" cy="153016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Accolade ouvrante 16">
            <a:extLst>
              <a:ext uri="{FF2B5EF4-FFF2-40B4-BE49-F238E27FC236}">
                <a16:creationId xmlns:a16="http://schemas.microsoft.com/office/drawing/2014/main" id="{9084E411-68E1-23AD-9BBF-1DD23909ADF9}"/>
              </a:ext>
            </a:extLst>
          </p:cNvPr>
          <p:cNvSpPr/>
          <p:nvPr/>
        </p:nvSpPr>
        <p:spPr>
          <a:xfrm>
            <a:off x="6112756" y="1277124"/>
            <a:ext cx="66396" cy="1175649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19F2F4F2-E409-6F9C-03C9-D512356B2C58}"/>
              </a:ext>
            </a:extLst>
          </p:cNvPr>
          <p:cNvSpPr/>
          <p:nvPr/>
        </p:nvSpPr>
        <p:spPr>
          <a:xfrm>
            <a:off x="6115386" y="2699148"/>
            <a:ext cx="62675" cy="946894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07DE319-AE38-7496-0D13-BD98D172CB34}"/>
              </a:ext>
            </a:extLst>
          </p:cNvPr>
          <p:cNvSpPr txBox="1"/>
          <p:nvPr/>
        </p:nvSpPr>
        <p:spPr>
          <a:xfrm>
            <a:off x="5250959" y="983601"/>
            <a:ext cx="877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accent5"/>
                </a:solidFill>
              </a:rPr>
              <a:t>En-tête principal </a:t>
            </a:r>
          </a:p>
        </p:txBody>
      </p:sp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6329DBD4-499D-5E4C-7A71-102F6FA4F643}"/>
              </a:ext>
            </a:extLst>
          </p:cNvPr>
          <p:cNvSpPr/>
          <p:nvPr/>
        </p:nvSpPr>
        <p:spPr>
          <a:xfrm>
            <a:off x="6128243" y="3892417"/>
            <a:ext cx="49818" cy="643705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06BA208-B250-A532-F394-A6861DB01899}"/>
              </a:ext>
            </a:extLst>
          </p:cNvPr>
          <p:cNvSpPr txBox="1"/>
          <p:nvPr/>
        </p:nvSpPr>
        <p:spPr>
          <a:xfrm>
            <a:off x="5058884" y="1865085"/>
            <a:ext cx="1066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accent6"/>
                </a:solidFill>
              </a:rPr>
              <a:t>Information générale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061F88D-D39F-E02C-125E-6D4D9DDEA107}"/>
              </a:ext>
            </a:extLst>
          </p:cNvPr>
          <p:cNvSpPr txBox="1"/>
          <p:nvPr/>
        </p:nvSpPr>
        <p:spPr>
          <a:xfrm>
            <a:off x="5108397" y="3059605"/>
            <a:ext cx="1037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accent2"/>
                </a:solidFill>
              </a:rPr>
              <a:t>Section paramètres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8D12636-B8B3-F938-17AC-03D96353ACF6}"/>
              </a:ext>
            </a:extLst>
          </p:cNvPr>
          <p:cNvSpPr txBox="1"/>
          <p:nvPr/>
        </p:nvSpPr>
        <p:spPr>
          <a:xfrm>
            <a:off x="5086947" y="4106547"/>
            <a:ext cx="1051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rgbClr val="7030A0"/>
                </a:solidFill>
              </a:rPr>
              <a:t>Section observations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63D8A19-C6FF-93C6-10F1-7E0CE8B7BCA9}"/>
              </a:ext>
            </a:extLst>
          </p:cNvPr>
          <p:cNvSpPr txBox="1"/>
          <p:nvPr/>
        </p:nvSpPr>
        <p:spPr>
          <a:xfrm>
            <a:off x="4929580" y="119955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Configuration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21E62E9F-2E0E-1219-84C5-3D8889FB874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604903" y="3122700"/>
            <a:ext cx="1573158" cy="15244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79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064DE55-D544-7089-0EDB-6F529D699251}"/>
              </a:ext>
            </a:extLst>
          </p:cNvPr>
          <p:cNvSpPr/>
          <p:nvPr/>
        </p:nvSpPr>
        <p:spPr>
          <a:xfrm>
            <a:off x="1615441" y="3058597"/>
            <a:ext cx="6167120" cy="12187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92149"/>
            <a:ext cx="2571752" cy="411531"/>
          </a:xfrm>
        </p:spPr>
        <p:txBody>
          <a:bodyPr/>
          <a:lstStyle/>
          <a:p>
            <a:r>
              <a:rPr lang="fr-FR" dirty="0"/>
              <a:t>Méthodes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1FE7F3-DD1D-E34D-78FC-DB424B7FAFA6}"/>
              </a:ext>
            </a:extLst>
          </p:cNvPr>
          <p:cNvSpPr/>
          <p:nvPr/>
        </p:nvSpPr>
        <p:spPr>
          <a:xfrm>
            <a:off x="4236721" y="3626699"/>
            <a:ext cx="29565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np.log10(-x + 1)'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- np.power(10, x) + 1'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C909A3F-D871-4549-A2FA-0AC8B3646140}"/>
              </a:ext>
            </a:extLst>
          </p:cNvPr>
          <p:cNvSpPr txBox="1"/>
          <p:nvPr/>
        </p:nvSpPr>
        <p:spPr>
          <a:xfrm>
            <a:off x="4844571" y="321748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Évaluation littérale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A08CE7-2157-F0A8-DD4F-BC5420479C6C}"/>
              </a:ext>
            </a:extLst>
          </p:cNvPr>
          <p:cNvSpPr/>
          <p:nvPr/>
        </p:nvSpPr>
        <p:spPr>
          <a:xfrm>
            <a:off x="2040412" y="3626699"/>
            <a:ext cx="1442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'log'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'exp'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66FE911-4DB4-B5E6-0C65-3B00A2AC35BF}"/>
              </a:ext>
            </a:extLst>
          </p:cNvPr>
          <p:cNvSpPr txBox="1"/>
          <p:nvPr/>
        </p:nvSpPr>
        <p:spPr>
          <a:xfrm>
            <a:off x="1943891" y="3217486"/>
            <a:ext cx="176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Fonctions classiques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D35443-7FF0-D823-A1B4-1CF7D424A8B7}"/>
              </a:ext>
            </a:extLst>
          </p:cNvPr>
          <p:cNvSpPr/>
          <p:nvPr/>
        </p:nvSpPr>
        <p:spPr>
          <a:xfrm>
            <a:off x="760250" y="2045681"/>
            <a:ext cx="58843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set_obs_trans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(trans, datatype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locnme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set_param_trans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(trans, btrans, parname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pargp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097B6E-5A6C-96C5-1178-360B14C49A0D}"/>
              </a:ext>
            </a:extLst>
          </p:cNvPr>
          <p:cNvSpPr txBox="1"/>
          <p:nvPr/>
        </p:nvSpPr>
        <p:spPr>
          <a:xfrm>
            <a:off x="725309" y="1513974"/>
            <a:ext cx="285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Gestion des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1279750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6064DE55-D544-7089-0EDB-6F529D699251}"/>
              </a:ext>
            </a:extLst>
          </p:cNvPr>
          <p:cNvSpPr/>
          <p:nvPr/>
        </p:nvSpPr>
        <p:spPr>
          <a:xfrm>
            <a:off x="1615441" y="3058597"/>
            <a:ext cx="6167120" cy="12187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MartheOptim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49" y="1092149"/>
            <a:ext cx="2571752" cy="411531"/>
          </a:xfrm>
        </p:spPr>
        <p:txBody>
          <a:bodyPr/>
          <a:lstStyle/>
          <a:p>
            <a:r>
              <a:rPr lang="fr-FR" dirty="0"/>
              <a:t>Méthodes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1FE7F3-DD1D-E34D-78FC-DB424B7FAFA6}"/>
              </a:ext>
            </a:extLst>
          </p:cNvPr>
          <p:cNvSpPr/>
          <p:nvPr/>
        </p:nvSpPr>
        <p:spPr>
          <a:xfrm>
            <a:off x="4236721" y="3626699"/>
            <a:ext cx="295656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np.log10(-x + 1)'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- np.power(10, x) + 1'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C909A3F-D871-4549-A2FA-0AC8B3646140}"/>
              </a:ext>
            </a:extLst>
          </p:cNvPr>
          <p:cNvSpPr txBox="1"/>
          <p:nvPr/>
        </p:nvSpPr>
        <p:spPr>
          <a:xfrm>
            <a:off x="4844571" y="3217486"/>
            <a:ext cx="1635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Évaluation littérale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A08CE7-2157-F0A8-DD4F-BC5420479C6C}"/>
              </a:ext>
            </a:extLst>
          </p:cNvPr>
          <p:cNvSpPr/>
          <p:nvPr/>
        </p:nvSpPr>
        <p:spPr>
          <a:xfrm>
            <a:off x="2040412" y="3626699"/>
            <a:ext cx="144272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'log'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'exp'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66FE911-4DB4-B5E6-0C65-3B00A2AC35BF}"/>
              </a:ext>
            </a:extLst>
          </p:cNvPr>
          <p:cNvSpPr txBox="1"/>
          <p:nvPr/>
        </p:nvSpPr>
        <p:spPr>
          <a:xfrm>
            <a:off x="1943891" y="3217486"/>
            <a:ext cx="1769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Fonctions classiques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D35443-7FF0-D823-A1B4-1CF7D424A8B7}"/>
              </a:ext>
            </a:extLst>
          </p:cNvPr>
          <p:cNvSpPr/>
          <p:nvPr/>
        </p:nvSpPr>
        <p:spPr>
          <a:xfrm>
            <a:off x="760250" y="2045681"/>
            <a:ext cx="58843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set_obs_trans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(trans, datatype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locnme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4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set_param_trans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(trans, btrans, parname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pargp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0097B6E-5A6C-96C5-1178-360B14C49A0D}"/>
              </a:ext>
            </a:extLst>
          </p:cNvPr>
          <p:cNvSpPr txBox="1"/>
          <p:nvPr/>
        </p:nvSpPr>
        <p:spPr>
          <a:xfrm>
            <a:off x="725309" y="1513974"/>
            <a:ext cx="285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dirty="0"/>
              <a:t>Gestion des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950577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34023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Perspectives</a:t>
            </a:r>
          </a:p>
        </p:txBody>
      </p:sp>
    </p:spTree>
    <p:extLst>
      <p:ext uri="{BB962C8B-B14F-4D97-AF65-F5344CB8AC3E}">
        <p14:creationId xmlns:p14="http://schemas.microsoft.com/office/powerpoint/2010/main" val="1366628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529029"/>
            <a:ext cx="6960872" cy="23216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Dépôt logiciel &amp; définition d’une licence </a:t>
            </a:r>
          </a:p>
          <a:p>
            <a:pPr>
              <a:spcAft>
                <a:spcPts val="600"/>
              </a:spcAft>
            </a:pPr>
            <a:r>
              <a:rPr lang="fr-FR" dirty="0"/>
              <a:t>Mise en place d’un dépôt publique  GitHuB</a:t>
            </a:r>
          </a:p>
          <a:p>
            <a:pPr>
              <a:spcAft>
                <a:spcPts val="600"/>
              </a:spcAft>
            </a:pPr>
            <a:r>
              <a:rPr lang="fr-FR" dirty="0"/>
              <a:t>Tests / Consolidation / Deboguage  </a:t>
            </a:r>
          </a:p>
        </p:txBody>
      </p:sp>
      <p:pic>
        <p:nvPicPr>
          <p:cNvPr id="11" name="Graphique 10" descr="Télescope avec un remplissage uni">
            <a:extLst>
              <a:ext uri="{FF2B5EF4-FFF2-40B4-BE49-F238E27FC236}">
                <a16:creationId xmlns:a16="http://schemas.microsoft.com/office/drawing/2014/main" id="{9C3D282E-1137-2944-4BD1-353D3FFC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1839" y="2946400"/>
            <a:ext cx="1160806" cy="1160806"/>
          </a:xfrm>
          <a:prstGeom prst="rect">
            <a:avLst/>
          </a:prstGeom>
        </p:spPr>
      </p:pic>
      <p:pic>
        <p:nvPicPr>
          <p:cNvPr id="12" name="Graphique 11" descr="Télescope contour">
            <a:extLst>
              <a:ext uri="{FF2B5EF4-FFF2-40B4-BE49-F238E27FC236}">
                <a16:creationId xmlns:a16="http://schemas.microsoft.com/office/drawing/2014/main" id="{579C65CE-AAF5-4AB3-4BBE-B9167EA7B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6480" y="2671528"/>
            <a:ext cx="1710550" cy="171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62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05192"/>
            <a:ext cx="6960872" cy="23216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Bug reporting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657D3-A66C-8640-2867-C1CD901F050A}"/>
              </a:ext>
            </a:extLst>
          </p:cNvPr>
          <p:cNvSpPr/>
          <p:nvPr/>
        </p:nvSpPr>
        <p:spPr>
          <a:xfrm>
            <a:off x="628650" y="4469722"/>
            <a:ext cx="32074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hlinkClick r:id="rId2"/>
              </a:rPr>
              <a:t>https://github.com/apryet/adeqwat/issues</a:t>
            </a:r>
            <a:endParaRPr lang="fr-FR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7232A31E-3CD9-2790-71F1-82B3C4F5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406" y="273844"/>
            <a:ext cx="5289944" cy="4099067"/>
          </a:xfrm>
          <a:prstGeom prst="rect">
            <a:avLst/>
          </a:prstGeom>
        </p:spPr>
      </p:pic>
      <p:pic>
        <p:nvPicPr>
          <p:cNvPr id="14" name="Graphique 13" descr="Accident contour">
            <a:extLst>
              <a:ext uri="{FF2B5EF4-FFF2-40B4-BE49-F238E27FC236}">
                <a16:creationId xmlns:a16="http://schemas.microsoft.com/office/drawing/2014/main" id="{40C62EAA-6DBB-9758-CFFF-D357DC8DC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490" y="1869108"/>
            <a:ext cx="1925596" cy="192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08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05192"/>
            <a:ext cx="6960872" cy="23216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Discussion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657D3-A66C-8640-2867-C1CD901F050A}"/>
              </a:ext>
            </a:extLst>
          </p:cNvPr>
          <p:cNvSpPr/>
          <p:nvPr/>
        </p:nvSpPr>
        <p:spPr>
          <a:xfrm>
            <a:off x="628650" y="4469722"/>
            <a:ext cx="320748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>
                <a:hlinkClick r:id="rId2"/>
              </a:rPr>
              <a:t>https://github.com/apryet/adeqwat/issues</a:t>
            </a:r>
            <a:endParaRPr lang="fr-FR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729C59-7161-7076-B038-1EDD1EF60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10" y="459721"/>
            <a:ext cx="4920189" cy="3812552"/>
          </a:xfrm>
          <a:prstGeom prst="rect">
            <a:avLst/>
          </a:prstGeom>
        </p:spPr>
      </p:pic>
      <p:pic>
        <p:nvPicPr>
          <p:cNvPr id="8" name="Graphique 7" descr="Chat avec un remplissage uni">
            <a:extLst>
              <a:ext uri="{FF2B5EF4-FFF2-40B4-BE49-F238E27FC236}">
                <a16:creationId xmlns:a16="http://schemas.microsoft.com/office/drawing/2014/main" id="{CED02382-8E7B-246B-DF65-FE34FC7A5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469" y="2139674"/>
            <a:ext cx="1387129" cy="138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73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Dépôt – Gestion de version 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188C30A-02D5-9FA6-DE75-8AA15042C669}"/>
              </a:ext>
            </a:extLst>
          </p:cNvPr>
          <p:cNvSpPr/>
          <p:nvPr/>
        </p:nvSpPr>
        <p:spPr>
          <a:xfrm>
            <a:off x="359875" y="3726734"/>
            <a:ext cx="4289151" cy="7968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9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200">
              <a:solidFill>
                <a:schemeClr val="tx1">
                  <a:lumMod val="50000"/>
                </a:schemeClr>
              </a:solidFill>
              <a:latin typeface="Monaco" pitchFamily="2" charset="77"/>
            </a:endParaRPr>
          </a:p>
        </p:txBody>
      </p:sp>
      <p:pic>
        <p:nvPicPr>
          <p:cNvPr id="9" name="Graphique 8" descr="Informations avec un remplissage uni">
            <a:extLst>
              <a:ext uri="{FF2B5EF4-FFF2-40B4-BE49-F238E27FC236}">
                <a16:creationId xmlns:a16="http://schemas.microsoft.com/office/drawing/2014/main" id="{FD59F0B4-E27D-A877-0B14-9B0235D78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07" y="3873184"/>
            <a:ext cx="544364" cy="54436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FFF2915-B1B5-F96F-8DF2-1FCACB026689}"/>
              </a:ext>
            </a:extLst>
          </p:cNvPr>
          <p:cNvSpPr txBox="1"/>
          <p:nvPr/>
        </p:nvSpPr>
        <p:spPr>
          <a:xfrm>
            <a:off x="1092457" y="3853093"/>
            <a:ext cx="284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/>
              <a:t>Le code PyMarthe, l’aide, les  commentaires sont en anglais ! 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A3742985-E119-1516-172E-EBF01F438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653" y="1085130"/>
            <a:ext cx="3511070" cy="33324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CC5424D-7728-F6AA-A748-3A962F502C6E}"/>
              </a:ext>
            </a:extLst>
          </p:cNvPr>
          <p:cNvSpPr/>
          <p:nvPr/>
        </p:nvSpPr>
        <p:spPr>
          <a:xfrm>
            <a:off x="512207" y="1193641"/>
            <a:ext cx="3176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>
                <a:hlinkClick r:id="rId5"/>
              </a:rPr>
              <a:t>https://github.com/apryet/adeqwat</a:t>
            </a:r>
            <a:endParaRPr lang="fr-FR" sz="1600"/>
          </a:p>
        </p:txBody>
      </p:sp>
      <p:pic>
        <p:nvPicPr>
          <p:cNvPr id="3074" name="Picture 2" descr="GitHub Logos and Usage · GitHub">
            <a:extLst>
              <a:ext uri="{FF2B5EF4-FFF2-40B4-BE49-F238E27FC236}">
                <a16:creationId xmlns:a16="http://schemas.microsoft.com/office/drawing/2014/main" id="{7CD71BE3-4AB0-A9AA-8D09-EF92CFF52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1" y="1677651"/>
            <a:ext cx="2236875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lag of the United Kingdom - Wikipedia">
            <a:extLst>
              <a:ext uri="{FF2B5EF4-FFF2-40B4-BE49-F238E27FC236}">
                <a16:creationId xmlns:a16="http://schemas.microsoft.com/office/drawing/2014/main" id="{1763C17F-79C2-9574-23B4-6C4D8A86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3995359"/>
            <a:ext cx="600028" cy="3000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726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C75F0-175E-7C43-A79F-96B572476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9959EF-750E-FD4B-948C-3AEDEA412ED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05192"/>
            <a:ext cx="6960872" cy="232161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dirty="0"/>
              <a:t>Fork &amp; pull request !</a:t>
            </a:r>
          </a:p>
        </p:txBody>
      </p:sp>
      <p:pic>
        <p:nvPicPr>
          <p:cNvPr id="7" name="Graphique 6" descr="Voilier (type pirate) contour">
            <a:extLst>
              <a:ext uri="{FF2B5EF4-FFF2-40B4-BE49-F238E27FC236}">
                <a16:creationId xmlns:a16="http://schemas.microsoft.com/office/drawing/2014/main" id="{4D181ECC-7104-F1E5-96EC-1A1386949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9525" y="2312708"/>
            <a:ext cx="1625600" cy="1625600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21F85787-BA04-CF1D-8112-F153F7C71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553707"/>
            <a:ext cx="5208664" cy="403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51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8C46A1A-A3AE-07C7-B0DF-006F9EFDC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60" y="904280"/>
            <a:ext cx="5091559" cy="3560133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17F2CDD7-DE0D-7686-E0B5-BCE3212D6E68}"/>
              </a:ext>
            </a:extLst>
          </p:cNvPr>
          <p:cNvSpPr txBox="1">
            <a:spLocks/>
          </p:cNvSpPr>
          <p:nvPr/>
        </p:nvSpPr>
        <p:spPr>
          <a:xfrm>
            <a:off x="447041" y="1684576"/>
            <a:ext cx="3049270" cy="2694384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Classe MartheModel</a:t>
            </a:r>
          </a:p>
          <a:p>
            <a:pPr marL="6350" indent="0">
              <a:buNone/>
            </a:pPr>
            <a:r>
              <a:rPr lang="fr-FR" b="0" dirty="0"/>
              <a:t>interfaçage avec Marthe</a:t>
            </a:r>
          </a:p>
          <a:p>
            <a:pPr marL="6350" indent="0">
              <a:buNone/>
            </a:pPr>
            <a:endParaRPr lang="fr-FR" b="0" dirty="0"/>
          </a:p>
          <a:p>
            <a:r>
              <a:rPr lang="fr-FR" dirty="0"/>
              <a:t>Classe MartheOptim</a:t>
            </a:r>
          </a:p>
          <a:p>
            <a:pPr marL="6350" indent="0">
              <a:buNone/>
            </a:pPr>
            <a:r>
              <a:rPr lang="fr-FR" b="0" dirty="0"/>
              <a:t>interface avec PEST(++)</a:t>
            </a:r>
          </a:p>
        </p:txBody>
      </p:sp>
    </p:spTree>
    <p:extLst>
      <p:ext uri="{BB962C8B-B14F-4D97-AF65-F5344CB8AC3E}">
        <p14:creationId xmlns:p14="http://schemas.microsoft.com/office/powerpoint/2010/main" val="281338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75D263F-917C-224B-B940-2479E475C5BE}"/>
              </a:ext>
            </a:extLst>
          </p:cNvPr>
          <p:cNvSpPr txBox="1"/>
          <p:nvPr/>
        </p:nvSpPr>
        <p:spPr>
          <a:xfrm>
            <a:off x="805424" y="1486837"/>
            <a:ext cx="129614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72D5421-4DE9-5542-907C-9538A0E2F9BB}"/>
              </a:ext>
            </a:extLst>
          </p:cNvPr>
          <p:cNvSpPr txBox="1"/>
          <p:nvPr/>
        </p:nvSpPr>
        <p:spPr>
          <a:xfrm>
            <a:off x="2101568" y="1829424"/>
            <a:ext cx="3402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Gestion du modèle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061DB1-86D3-40CC-218F-C02A99769501}"/>
              </a:ext>
            </a:extLst>
          </p:cNvPr>
          <p:cNvSpPr txBox="1"/>
          <p:nvPr/>
        </p:nvSpPr>
        <p:spPr>
          <a:xfrm>
            <a:off x="2101568" y="2881542"/>
            <a:ext cx="450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>
                    <a:alpha val="66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Classe MartheModel</a:t>
            </a:r>
          </a:p>
        </p:txBody>
      </p:sp>
    </p:spTree>
    <p:extLst>
      <p:ext uri="{BB962C8B-B14F-4D97-AF65-F5344CB8AC3E}">
        <p14:creationId xmlns:p14="http://schemas.microsoft.com/office/powerpoint/2010/main" val="262435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16FF1A-C039-84DB-E131-BB796823DE38}"/>
              </a:ext>
            </a:extLst>
          </p:cNvPr>
          <p:cNvSpPr/>
          <p:nvPr/>
        </p:nvSpPr>
        <p:spPr>
          <a:xfrm>
            <a:off x="628650" y="3011368"/>
            <a:ext cx="19710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rma_path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mldir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400" dirty="0"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nlay, 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nnest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F5696-DAA9-82E2-0B91-C700206ABF24}"/>
              </a:ext>
            </a:extLst>
          </p:cNvPr>
          <p:cNvSpPr/>
          <p:nvPr/>
        </p:nvSpPr>
        <p:spPr>
          <a:xfrm>
            <a:off x="628650" y="1863881"/>
            <a:ext cx="2741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MartheModel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'mona.rma'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78EC8F45-E33D-43FD-2F36-F6981C46C9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0" y="1237697"/>
            <a:ext cx="2114552" cy="614731"/>
          </a:xfrm>
        </p:spPr>
        <p:txBody>
          <a:bodyPr/>
          <a:lstStyle/>
          <a:p>
            <a:r>
              <a:rPr lang="fr-FR" dirty="0"/>
              <a:t>Instanciation</a:t>
            </a: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2450513"/>
            <a:ext cx="2114552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FB923F-2BB8-9A63-836E-E35221D20095}"/>
              </a:ext>
            </a:extLst>
          </p:cNvPr>
          <p:cNvSpPr/>
          <p:nvPr/>
        </p:nvSpPr>
        <p:spPr>
          <a:xfrm>
            <a:off x="4972690" y="883561"/>
            <a:ext cx="21034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imask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(MartheField)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040E7B-2448-2E15-7A0A-FCA7A3CD2CF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11300" r="25222" b="7685"/>
          <a:stretch/>
        </p:blipFill>
        <p:spPr>
          <a:xfrm>
            <a:off x="3890198" y="1285401"/>
            <a:ext cx="4090306" cy="304065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BCB1C7-CBB6-7BA7-7A64-91B922114CF7}"/>
              </a:ext>
            </a:extLst>
          </p:cNvPr>
          <p:cNvSpPr/>
          <p:nvPr/>
        </p:nvSpPr>
        <p:spPr>
          <a:xfrm>
            <a:off x="6024421" y="2203351"/>
            <a:ext cx="1316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C2C2C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inactive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1B187A-1CF0-DE2B-1ED3-AE82610659E7}"/>
              </a:ext>
            </a:extLst>
          </p:cNvPr>
          <p:cNvSpPr/>
          <p:nvPr/>
        </p:nvSpPr>
        <p:spPr>
          <a:xfrm>
            <a:off x="4368089" y="3309427"/>
            <a:ext cx="1156342" cy="33855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1" cap="none" spc="0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E6D37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active</a:t>
            </a:r>
          </a:p>
        </p:txBody>
      </p:sp>
    </p:spTree>
    <p:extLst>
      <p:ext uri="{BB962C8B-B14F-4D97-AF65-F5344CB8AC3E}">
        <p14:creationId xmlns:p14="http://schemas.microsoft.com/office/powerpoint/2010/main" val="2248019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B201450-7EB1-92FC-6306-AF5AD1B1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Classe MartheModel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BF943-9F09-B3C1-0275-82B719CA8BB6}"/>
              </a:ext>
            </a:extLst>
          </p:cNvPr>
          <p:cNvSpPr/>
          <p:nvPr/>
        </p:nvSpPr>
        <p:spPr>
          <a:xfrm>
            <a:off x="4717282" y="2139899"/>
            <a:ext cx="3745814" cy="18158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'flow'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0000CF"/>
                </a:solidFill>
                <a:latin typeface="Cambria Math" panose="02040503050406030204" pitchFamily="18" charset="0"/>
              </a:rPr>
              <a:t>1.15741e-05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'head'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'emmca'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  </a:t>
            </a:r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1400" dirty="0">
              <a:solidFill>
                <a:srgbClr val="4E9A06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'climtime'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'modeltime'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'modeldist'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b="1" dirty="0">
                <a:solidFill>
                  <a:srgbClr val="0000CF"/>
                </a:solidFill>
                <a:latin typeface="Cambria Math" panose="02040503050406030204" pitchFamily="18" charset="0"/>
              </a:rPr>
              <a:t>1000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361FB-1211-8AAA-3D0E-68EE66BFBDEE}"/>
              </a:ext>
            </a:extLst>
          </p:cNvPr>
          <p:cNvSpPr/>
          <p:nvPr/>
        </p:nvSpPr>
        <p:spPr>
          <a:xfrm>
            <a:off x="499922" y="2139899"/>
            <a:ext cx="3874543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'debit'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'monav3_pm\mona.debit'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 'emmca'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'monav3_pm\mona.emmca'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  </a:t>
            </a:r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1400" dirty="0">
              <a:solidFill>
                <a:srgbClr val="4E9A06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'histo'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'monav3_pm\mona.histo'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'meteo'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'monav3_pm\mona.meteo'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400" dirty="0">
                <a:latin typeface="Cambria Math" panose="02040503050406030204" pitchFamily="18" charset="0"/>
              </a:rPr>
              <a:t>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'zoneg2'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'monav3_pm\mona.zoneg2'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300961-CBEF-4FDA-A307-D8ABA0B2F060}"/>
              </a:ext>
            </a:extLst>
          </p:cNvPr>
          <p:cNvSpPr/>
          <p:nvPr/>
        </p:nvSpPr>
        <p:spPr>
          <a:xfrm>
            <a:off x="499922" y="1655603"/>
            <a:ext cx="1510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mlfiles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D6784D-0FD7-5F0A-7DE0-99143A6128A4}"/>
              </a:ext>
            </a:extLst>
          </p:cNvPr>
          <p:cNvSpPr/>
          <p:nvPr/>
        </p:nvSpPr>
        <p:spPr>
          <a:xfrm>
            <a:off x="4717282" y="1655602"/>
            <a:ext cx="1383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units </a:t>
            </a:r>
            <a:r>
              <a:rPr lang="fr-FR" sz="14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endParaRPr lang="fr-FR" sz="14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3F5F37C6-ADB0-4CEB-B8F8-7BFC456C3F17}"/>
              </a:ext>
            </a:extLst>
          </p:cNvPr>
          <p:cNvSpPr txBox="1">
            <a:spLocks/>
          </p:cNvSpPr>
          <p:nvPr/>
        </p:nvSpPr>
        <p:spPr>
          <a:xfrm>
            <a:off x="628650" y="1145727"/>
            <a:ext cx="3049270" cy="614731"/>
          </a:xfrm>
          <a:prstGeom prst="rect">
            <a:avLst/>
          </a:prstGeom>
        </p:spPr>
        <p:txBody>
          <a:bodyPr/>
          <a:lstStyle>
            <a:lvl1pPr marL="357188" indent="-350838" algn="l" defTabSz="685783" rtl="0" eaLnBrk="1" latinLnBrk="0" hangingPunct="1">
              <a:lnSpc>
                <a:spcPct val="90000"/>
              </a:lnSpc>
              <a:spcBef>
                <a:spcPts val="750"/>
              </a:spcBef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8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SzPct val="50000"/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Attributs (suite) </a:t>
            </a:r>
          </a:p>
        </p:txBody>
      </p:sp>
    </p:spTree>
    <p:extLst>
      <p:ext uri="{BB962C8B-B14F-4D97-AF65-F5344CB8AC3E}">
        <p14:creationId xmlns:p14="http://schemas.microsoft.com/office/powerpoint/2010/main" val="2891153510"/>
      </p:ext>
    </p:extLst>
  </p:cSld>
  <p:clrMapOvr>
    <a:masterClrMapping/>
  </p:clrMapOvr>
</p:sld>
</file>

<file path=ppt/theme/theme1.xml><?xml version="1.0" encoding="utf-8"?>
<a:theme xmlns:a="http://schemas.openxmlformats.org/drawingml/2006/main" name="1-TITRE">
  <a:themeElements>
    <a:clrScheme name="Bordeaux INP">
      <a:dk1>
        <a:srgbClr val="2A2E46"/>
      </a:dk1>
      <a:lt1>
        <a:srgbClr val="FFFFFF"/>
      </a:lt1>
      <a:dk2>
        <a:srgbClr val="2A2E46"/>
      </a:dk2>
      <a:lt2>
        <a:srgbClr val="0BBBEF"/>
      </a:lt2>
      <a:accent1>
        <a:srgbClr val="79132F"/>
      </a:accent1>
      <a:accent2>
        <a:srgbClr val="C0504D"/>
      </a:accent2>
      <a:accent3>
        <a:srgbClr val="007970"/>
      </a:accent3>
      <a:accent4>
        <a:srgbClr val="0075B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-SLIDE avec fond">
  <a:themeElements>
    <a:clrScheme name="Bordeaux INP">
      <a:dk1>
        <a:srgbClr val="2A2E46"/>
      </a:dk1>
      <a:lt1>
        <a:srgbClr val="FFFFFF"/>
      </a:lt1>
      <a:dk2>
        <a:srgbClr val="2A2E46"/>
      </a:dk2>
      <a:lt2>
        <a:srgbClr val="0BBBEF"/>
      </a:lt2>
      <a:accent1>
        <a:srgbClr val="79132F"/>
      </a:accent1>
      <a:accent2>
        <a:srgbClr val="C0504D"/>
      </a:accent2>
      <a:accent3>
        <a:srgbClr val="007970"/>
      </a:accent3>
      <a:accent4>
        <a:srgbClr val="0075BF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SLIDE de fin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3823</Words>
  <Application>Microsoft Macintosh PowerPoint</Application>
  <PresentationFormat>Affichage à l'écran (16:9)</PresentationFormat>
  <Paragraphs>648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50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Courier</vt:lpstr>
      <vt:lpstr>Monaco</vt:lpstr>
      <vt:lpstr>Roboto</vt:lpstr>
      <vt:lpstr>Roboto Black</vt:lpstr>
      <vt:lpstr>Times</vt:lpstr>
      <vt:lpstr>Wingdings</vt:lpstr>
      <vt:lpstr>1-TITRE</vt:lpstr>
      <vt:lpstr>4-SLIDE avec fond</vt:lpstr>
      <vt:lpstr>6_SLIDE de fin</vt:lpstr>
      <vt:lpstr>Présentation PowerPoint</vt:lpstr>
      <vt:lpstr>Présentation PowerPoint</vt:lpstr>
      <vt:lpstr>Intégration</vt:lpstr>
      <vt:lpstr>Caractéristiques</vt:lpstr>
      <vt:lpstr>Dépôt – Gestion de version </vt:lpstr>
      <vt:lpstr>Architecture </vt:lpstr>
      <vt:lpstr>Présentation PowerPoint</vt:lpstr>
      <vt:lpstr>Classe MartheModel </vt:lpstr>
      <vt:lpstr>Classe MartheModel </vt:lpstr>
      <vt:lpstr>Classe MartheModel </vt:lpstr>
      <vt:lpstr>Classe MartheModel </vt:lpstr>
      <vt:lpstr>Classe MartheModel </vt:lpstr>
      <vt:lpstr>Classe MartheModel </vt:lpstr>
      <vt:lpstr>Présentation PowerPoint</vt:lpstr>
      <vt:lpstr>Classe MartheField</vt:lpstr>
      <vt:lpstr>Classe MartheField</vt:lpstr>
      <vt:lpstr>Classe MartheField</vt:lpstr>
      <vt:lpstr>Classe MartheField</vt:lpstr>
      <vt:lpstr>Classe MartheField</vt:lpstr>
      <vt:lpstr>Classe MartheFieldSeries</vt:lpstr>
      <vt:lpstr>Classe MartheFieldSeries</vt:lpstr>
      <vt:lpstr>Classe MartheFieldSeries</vt:lpstr>
      <vt:lpstr>Présentation PowerPoint</vt:lpstr>
      <vt:lpstr>Classe MarthePump</vt:lpstr>
      <vt:lpstr>Classe MarthePump</vt:lpstr>
      <vt:lpstr>Classe MarthePump</vt:lpstr>
      <vt:lpstr>Classe MarthePump</vt:lpstr>
      <vt:lpstr>Classe MartheSoil</vt:lpstr>
      <vt:lpstr>Classe MartheSoil</vt:lpstr>
      <vt:lpstr>Classe MartheSoil</vt:lpstr>
      <vt:lpstr>Présentation PowerPoint</vt:lpstr>
      <vt:lpstr>Couplage PEST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Classe MartheOptim</vt:lpstr>
      <vt:lpstr>Présentation PowerPoint</vt:lpstr>
      <vt:lpstr>Perspectives</vt:lpstr>
      <vt:lpstr>Perspectives</vt:lpstr>
      <vt:lpstr>Perspectives</vt:lpstr>
      <vt:lpstr>Perspectives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 Capbern</dc:creator>
  <cp:lastModifiedBy>Alexandre Pryet</cp:lastModifiedBy>
  <cp:revision>104</cp:revision>
  <dcterms:created xsi:type="dcterms:W3CDTF">2022-01-07T07:15:04Z</dcterms:created>
  <dcterms:modified xsi:type="dcterms:W3CDTF">2022-06-17T14:55:55Z</dcterms:modified>
</cp:coreProperties>
</file>